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7" r:id="rId2"/>
    <p:sldId id="282" r:id="rId3"/>
    <p:sldId id="258" r:id="rId4"/>
    <p:sldId id="298" r:id="rId5"/>
    <p:sldId id="256" r:id="rId6"/>
    <p:sldId id="325" r:id="rId7"/>
    <p:sldId id="326" r:id="rId8"/>
    <p:sldId id="327" r:id="rId9"/>
    <p:sldId id="331" r:id="rId10"/>
    <p:sldId id="328" r:id="rId11"/>
    <p:sldId id="329" r:id="rId12"/>
    <p:sldId id="332" r:id="rId13"/>
    <p:sldId id="333" r:id="rId14"/>
    <p:sldId id="330" r:id="rId15"/>
    <p:sldId id="335" r:id="rId16"/>
    <p:sldId id="305" r:id="rId17"/>
    <p:sldId id="306" r:id="rId18"/>
    <p:sldId id="323" r:id="rId19"/>
    <p:sldId id="308" r:id="rId20"/>
    <p:sldId id="307" r:id="rId21"/>
    <p:sldId id="312" r:id="rId22"/>
    <p:sldId id="314" r:id="rId23"/>
    <p:sldId id="317" r:id="rId24"/>
    <p:sldId id="340" r:id="rId25"/>
    <p:sldId id="318" r:id="rId26"/>
    <p:sldId id="324" r:id="rId27"/>
    <p:sldId id="336" r:id="rId28"/>
    <p:sldId id="337" r:id="rId29"/>
    <p:sldId id="341" r:id="rId30"/>
    <p:sldId id="319" r:id="rId31"/>
    <p:sldId id="342" r:id="rId32"/>
    <p:sldId id="369" r:id="rId33"/>
    <p:sldId id="343" r:id="rId34"/>
    <p:sldId id="346" r:id="rId35"/>
    <p:sldId id="320" r:id="rId36"/>
    <p:sldId id="347" r:id="rId37"/>
    <p:sldId id="348" r:id="rId38"/>
    <p:sldId id="351" r:id="rId39"/>
    <p:sldId id="350" r:id="rId40"/>
    <p:sldId id="352" r:id="rId41"/>
    <p:sldId id="354" r:id="rId42"/>
    <p:sldId id="355" r:id="rId43"/>
    <p:sldId id="353" r:id="rId44"/>
    <p:sldId id="349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9" r:id="rId67"/>
    <p:sldId id="393" r:id="rId68"/>
    <p:sldId id="392" r:id="rId69"/>
    <p:sldId id="395" r:id="rId70"/>
    <p:sldId id="394" r:id="rId71"/>
    <p:sldId id="380" r:id="rId72"/>
    <p:sldId id="381" r:id="rId73"/>
    <p:sldId id="391" r:id="rId74"/>
    <p:sldId id="382" r:id="rId75"/>
    <p:sldId id="383" r:id="rId76"/>
    <p:sldId id="384" r:id="rId77"/>
    <p:sldId id="385" r:id="rId78"/>
    <p:sldId id="402" r:id="rId79"/>
    <p:sldId id="396" r:id="rId80"/>
    <p:sldId id="386" r:id="rId81"/>
    <p:sldId id="398" r:id="rId82"/>
    <p:sldId id="399" r:id="rId83"/>
    <p:sldId id="397" r:id="rId84"/>
    <p:sldId id="387" r:id="rId85"/>
    <p:sldId id="400" r:id="rId86"/>
    <p:sldId id="406" r:id="rId87"/>
    <p:sldId id="405" r:id="rId88"/>
    <p:sldId id="404" r:id="rId89"/>
    <p:sldId id="401" r:id="rId90"/>
    <p:sldId id="388" r:id="rId91"/>
    <p:sldId id="389" r:id="rId92"/>
    <p:sldId id="390" r:id="rId9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>
      <p:cViewPr>
        <p:scale>
          <a:sx n="76" d="100"/>
          <a:sy n="76" d="100"/>
        </p:scale>
        <p:origin x="-1498" y="-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740C8-220A-419E-AD2C-B7CF02FAF05D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6D176-4259-4AB7-B14A-90AB639AA94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6D176-4259-4AB7-B14A-90AB639AA94A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6D176-4259-4AB7-B14A-90AB639AA94A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46403-C726-4DEE-89A8-3E9870B00896}" type="datetimeFigureOut">
              <a:rPr lang="fr-FR" smtClean="0"/>
              <a:pPr/>
              <a:t>22/11/2018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9B1D-5FCC-49AE-BAF5-CB6AD4C08CA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gif"/><Relationship Id="rId5" Type="http://schemas.openxmlformats.org/officeDocument/2006/relationships/image" Target="../media/image64.gif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9.png"/><Relationship Id="rId7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9.png"/><Relationship Id="rId7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en.wiktionary.org/wiki/%E1%BC%A4%CE%BB%CE%B5%CE%BA%CF%84%CF%81%CE%BF%CE%B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emf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emf"/><Relationship Id="rId9" Type="http://schemas.openxmlformats.org/officeDocument/2006/relationships/image" Target="../media/image13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8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6.png"/><Relationship Id="rId4" Type="http://schemas.openxmlformats.org/officeDocument/2006/relationships/image" Target="../media/image13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emf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emf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emf"/><Relationship Id="rId9" Type="http://schemas.openxmlformats.org/officeDocument/2006/relationships/image" Target="../media/image135.emf"/><Relationship Id="rId1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32.emf"/><Relationship Id="rId7" Type="http://schemas.openxmlformats.org/officeDocument/2006/relationships/image" Target="../media/image145.emf"/><Relationship Id="rId12" Type="http://schemas.openxmlformats.org/officeDocument/2006/relationships/image" Target="../media/image150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emf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image" Target="../media/image141.png"/><Relationship Id="rId7" Type="http://schemas.openxmlformats.org/officeDocument/2006/relationships/image" Target="../media/image153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image" Target="../media/image14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32.emf"/><Relationship Id="rId7" Type="http://schemas.openxmlformats.org/officeDocument/2006/relationships/image" Target="../media/image145.emf"/><Relationship Id="rId12" Type="http://schemas.openxmlformats.org/officeDocument/2006/relationships/image" Target="../media/image150.png"/><Relationship Id="rId17" Type="http://schemas.openxmlformats.org/officeDocument/2006/relationships/image" Target="../media/image154.emf"/><Relationship Id="rId2" Type="http://schemas.openxmlformats.org/officeDocument/2006/relationships/image" Target="../media/image133.emf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emf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png"/><Relationship Id="rId7" Type="http://schemas.openxmlformats.org/officeDocument/2006/relationships/image" Target="../media/image162.e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emf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9.png"/><Relationship Id="rId3" Type="http://schemas.openxmlformats.org/officeDocument/2006/relationships/image" Target="../media/image127.png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60.emf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7" Type="http://schemas.openxmlformats.org/officeDocument/2006/relationships/image" Target="../media/image188.png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3" Type="http://schemas.openxmlformats.org/officeDocument/2006/relationships/image" Target="../media/image189.png"/><Relationship Id="rId7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emf"/><Relationship Id="rId5" Type="http://schemas.openxmlformats.org/officeDocument/2006/relationships/image" Target="../media/image194.png"/><Relationship Id="rId4" Type="http://schemas.openxmlformats.org/officeDocument/2006/relationships/image" Target="../media/image1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emf"/><Relationship Id="rId4" Type="http://schemas.openxmlformats.org/officeDocument/2006/relationships/image" Target="../media/image19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emf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emf"/><Relationship Id="rId4" Type="http://schemas.openxmlformats.org/officeDocument/2006/relationships/image" Target="../media/image199.png"/><Relationship Id="rId9" Type="http://schemas.openxmlformats.org/officeDocument/2006/relationships/image" Target="../media/image20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-L1</a:t>
            </a: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857356" y="1357298"/>
            <a:ext cx="560499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/>
              <a:t>Electrostatics</a:t>
            </a:r>
            <a:r>
              <a:rPr lang="fr-FR" sz="3200" b="1" dirty="0" smtClean="0"/>
              <a:t> – </a:t>
            </a:r>
            <a:r>
              <a:rPr lang="fr-FR" sz="3200" b="1" dirty="0" err="1" smtClean="0"/>
              <a:t>Magnetostatics</a:t>
            </a:r>
            <a:endParaRPr lang="fr-FR" sz="3200" b="1" dirty="0" smtClean="0"/>
          </a:p>
          <a:p>
            <a:endParaRPr lang="fr-FR" sz="2400" dirty="0" smtClean="0"/>
          </a:p>
          <a:p>
            <a:r>
              <a:rPr lang="fr-FR" dirty="0" err="1" smtClean="0"/>
              <a:t>Teachers</a:t>
            </a:r>
            <a:r>
              <a:rPr lang="fr-FR" dirty="0" smtClean="0"/>
              <a:t>:              Y. </a:t>
            </a:r>
            <a:r>
              <a:rPr lang="fr-FR" dirty="0" err="1" smtClean="0"/>
              <a:t>Hinschberger</a:t>
            </a:r>
            <a:r>
              <a:rPr lang="fr-FR" dirty="0" smtClean="0"/>
              <a:t> – </a:t>
            </a:r>
            <a:r>
              <a:rPr lang="fr-FR" b="1" dirty="0" smtClean="0">
                <a:solidFill>
                  <a:srgbClr val="00B050"/>
                </a:solidFill>
              </a:rPr>
              <a:t>J. </a:t>
            </a:r>
            <a:r>
              <a:rPr lang="fr-FR" b="1" dirty="0" err="1" smtClean="0">
                <a:solidFill>
                  <a:srgbClr val="00B050"/>
                </a:solidFill>
              </a:rPr>
              <a:t>Farago</a:t>
            </a:r>
            <a:r>
              <a:rPr lang="fr-FR" b="1" dirty="0" smtClean="0">
                <a:solidFill>
                  <a:srgbClr val="00B050"/>
                </a:solidFill>
              </a:rPr>
              <a:t>  </a:t>
            </a:r>
            <a:r>
              <a:rPr lang="fr-FR" dirty="0" smtClean="0"/>
              <a:t>(</a:t>
            </a:r>
            <a:r>
              <a:rPr lang="fr-FR" dirty="0" err="1" smtClean="0"/>
              <a:t>week</a:t>
            </a:r>
            <a:r>
              <a:rPr lang="fr-FR" dirty="0" smtClean="0"/>
              <a:t> 12)</a:t>
            </a:r>
          </a:p>
          <a:p>
            <a:r>
              <a:rPr lang="fr-FR" dirty="0" err="1" smtClean="0"/>
              <a:t>Hours</a:t>
            </a:r>
            <a:r>
              <a:rPr lang="fr-FR" dirty="0" smtClean="0"/>
              <a:t> :                  (12 h LC, 12 h IC) </a:t>
            </a:r>
          </a:p>
          <a:p>
            <a:r>
              <a:rPr lang="fr-FR" dirty="0" smtClean="0"/>
              <a:t>Exams:                  1 exam of  1.5 </a:t>
            </a:r>
            <a:r>
              <a:rPr lang="fr-FR" dirty="0" err="1" smtClean="0"/>
              <a:t>hours</a:t>
            </a:r>
            <a:endParaRPr lang="fr-FR" dirty="0" smtClean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1643042" y="335756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week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14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Lec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Ex.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4.5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EXAM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/>
                        <a:t>Electrostatics</a:t>
                      </a:r>
                      <a:endParaRPr lang="fr-FR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b="1" dirty="0" err="1" smtClean="0"/>
                        <a:t>Magnetostatics</a:t>
                      </a:r>
                      <a:endParaRPr lang="fr-FR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20" name="Groupe 19"/>
            <p:cNvGrpSpPr/>
            <p:nvPr/>
          </p:nvGrpSpPr>
          <p:grpSpPr>
            <a:xfrm>
              <a:off x="9858414" y="0"/>
              <a:ext cx="6929455" cy="6000792"/>
              <a:chOff x="9144000" y="357166"/>
              <a:chExt cx="3714808" cy="3500462"/>
            </a:xfrm>
          </p:grpSpPr>
          <p:pic>
            <p:nvPicPr>
              <p:cNvPr id="26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7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Postives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12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571472" y="4357694"/>
            <a:ext cx="43741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/>
              <a:t>  </a:t>
            </a:r>
            <a:r>
              <a:rPr lang="fr-FR" sz="2000" b="1" dirty="0" smtClean="0"/>
              <a:t>Charge conservation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Phenomena</a:t>
            </a:r>
            <a:r>
              <a:rPr lang="fr-FR" sz="2000" b="1" dirty="0" smtClean="0"/>
              <a:t> acting </a:t>
            </a:r>
            <a:r>
              <a:rPr lang="fr-FR" sz="2000" b="1" dirty="0" err="1" smtClean="0"/>
              <a:t>at</a:t>
            </a:r>
            <a:r>
              <a:rPr lang="fr-FR" sz="2000" b="1" dirty="0" smtClean="0"/>
              <a:t> distance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Explanation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Leiden</a:t>
            </a:r>
            <a:r>
              <a:rPr lang="fr-FR" sz="2000" b="1" dirty="0" smtClean="0"/>
              <a:t> jar </a:t>
            </a:r>
            <a:r>
              <a:rPr lang="fr-FR" sz="2000" b="1" dirty="0" err="1" smtClean="0"/>
              <a:t>phenomena</a:t>
            </a:r>
            <a:endParaRPr lang="fr-FR" sz="2000" b="1" dirty="0"/>
          </a:p>
        </p:txBody>
      </p:sp>
      <p:pic>
        <p:nvPicPr>
          <p:cNvPr id="14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6357950" y="4500570"/>
            <a:ext cx="14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Lightning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rod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4363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2071703" cy="3204235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643174" y="1285860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Metallic</a:t>
            </a:r>
            <a:r>
              <a:rPr lang="fr-FR" dirty="0" smtClean="0"/>
              <a:t> Chain </a:t>
            </a:r>
            <a:r>
              <a:rPr lang="fr-FR" dirty="0" err="1" smtClean="0"/>
              <a:t>propagates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perturbation to the </a:t>
            </a:r>
            <a:r>
              <a:rPr lang="fr-FR" dirty="0" err="1" smtClean="0"/>
              <a:t>internal</a:t>
            </a:r>
            <a:r>
              <a:rPr lang="fr-FR" dirty="0" smtClean="0"/>
              <a:t> foil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072066" y="1071546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Internal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Metallic</a:t>
            </a:r>
            <a:r>
              <a:rPr lang="fr-FR" dirty="0" smtClean="0"/>
              <a:t> </a:t>
            </a:r>
          </a:p>
          <a:p>
            <a:r>
              <a:rPr lang="fr-FR" dirty="0" smtClean="0"/>
              <a:t>Foil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57884" y="292893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Glass: </a:t>
            </a:r>
            <a:r>
              <a:rPr lang="fr-FR" dirty="0" err="1" smtClean="0"/>
              <a:t>Insulating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two</a:t>
            </a:r>
            <a:r>
              <a:rPr lang="fr-FR" dirty="0" smtClean="0"/>
              <a:t> foils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10800000" flipV="1">
            <a:off x="1428728" y="1714488"/>
            <a:ext cx="1000132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214942" y="2143116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 flipH="1" flipV="1">
            <a:off x="6484308" y="2731138"/>
            <a:ext cx="46166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5801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7358082" y="1071546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External</a:t>
            </a:r>
            <a:endParaRPr lang="fr-FR" dirty="0" smtClean="0"/>
          </a:p>
          <a:p>
            <a:r>
              <a:rPr lang="fr-FR" dirty="0" err="1" smtClean="0"/>
              <a:t>Metallic</a:t>
            </a:r>
            <a:endParaRPr lang="fr-FR" dirty="0" smtClean="0"/>
          </a:p>
          <a:p>
            <a:r>
              <a:rPr lang="fr-FR" dirty="0" smtClean="0"/>
              <a:t> Foil 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215206" y="2071678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929454" y="1285860"/>
            <a:ext cx="261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6143636" y="1357298"/>
            <a:ext cx="314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pic>
        <p:nvPicPr>
          <p:cNvPr id="23" name="Picture 6" descr="Image associ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4643446"/>
            <a:ext cx="1571636" cy="1361058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357158" y="4143380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b="1" dirty="0" smtClean="0"/>
              <a:t>close the circuit </a:t>
            </a:r>
            <a:r>
              <a:rPr lang="fr-FR" dirty="0" smtClean="0"/>
              <a:t>and to </a:t>
            </a:r>
            <a:r>
              <a:rPr lang="fr-FR" dirty="0" err="1" smtClean="0"/>
              <a:t>induce</a:t>
            </a:r>
            <a:r>
              <a:rPr lang="fr-FR" dirty="0" smtClean="0"/>
              <a:t> an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discharge</a:t>
            </a:r>
            <a:r>
              <a:rPr lang="fr-FR" b="1" dirty="0" smtClean="0"/>
              <a:t> !! </a:t>
            </a:r>
            <a:endParaRPr lang="fr-FR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72008"/>
            <a:ext cx="1500198" cy="147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Éclair 25"/>
          <p:cNvSpPr/>
          <p:nvPr/>
        </p:nvSpPr>
        <p:spPr>
          <a:xfrm>
            <a:off x="6858016" y="4643446"/>
            <a:ext cx="714380" cy="1000132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85720" y="571480"/>
            <a:ext cx="396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Interpretation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Leyden</a:t>
            </a:r>
            <a:r>
              <a:rPr lang="fr-FR" sz="2400" b="1" dirty="0" smtClean="0"/>
              <a:t> Jar</a:t>
            </a:r>
            <a:endParaRPr lang="fr-F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85720" y="571480"/>
            <a:ext cx="698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Quick Modern description: </a:t>
            </a:r>
            <a:r>
              <a:rPr lang="fr-FR" sz="2400" b="1" dirty="0" err="1" smtClean="0"/>
              <a:t>Principle</a:t>
            </a:r>
            <a:r>
              <a:rPr lang="fr-FR" sz="2400" b="1" dirty="0" smtClean="0"/>
              <a:t> of a </a:t>
            </a:r>
            <a:r>
              <a:rPr lang="fr-FR" sz="2400" b="1" dirty="0" err="1" smtClean="0"/>
              <a:t>capacitor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14818"/>
            <a:ext cx="13581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5286388"/>
            <a:ext cx="1928826" cy="7026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843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572008"/>
            <a:ext cx="1000132" cy="64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4" name="Connecteur droit 43"/>
          <p:cNvCxnSpPr/>
          <p:nvPr/>
        </p:nvCxnSpPr>
        <p:spPr>
          <a:xfrm rot="5400000">
            <a:off x="7644628" y="1570818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5400000">
            <a:off x="7930380" y="1571612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7500958" y="1570818"/>
            <a:ext cx="50006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8286776" y="1571612"/>
            <a:ext cx="42862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7715272" y="12136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8358214" y="121442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428596" y="3929066"/>
            <a:ext cx="685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Capacitance C</a:t>
            </a:r>
            <a:r>
              <a:rPr lang="fr-FR" dirty="0" smtClean="0"/>
              <a:t> (or </a:t>
            </a:r>
            <a:r>
              <a:rPr lang="fr-FR" dirty="0" err="1" smtClean="0"/>
              <a:t>capacity</a:t>
            </a:r>
            <a:r>
              <a:rPr lang="fr-FR" dirty="0" smtClean="0"/>
              <a:t>) in </a:t>
            </a:r>
            <a:r>
              <a:rPr lang="fr-FR" dirty="0" smtClean="0">
                <a:solidFill>
                  <a:srgbClr val="FF0000"/>
                </a:solidFill>
              </a:rPr>
              <a:t>Farad (Coulomb/Volt):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28596" y="521495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and voltage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785786" y="1214422"/>
            <a:ext cx="435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Can </a:t>
            </a:r>
            <a:r>
              <a:rPr lang="fr-FR" dirty="0" err="1" smtClean="0"/>
              <a:t>accumulate</a:t>
            </a:r>
            <a:r>
              <a:rPr lang="fr-FR" dirty="0" smtClean="0"/>
              <a:t> and stock </a:t>
            </a:r>
            <a:r>
              <a:rPr lang="fr-FR" dirty="0" err="1" smtClean="0"/>
              <a:t>electric</a:t>
            </a:r>
            <a:r>
              <a:rPr lang="fr-FR" dirty="0" smtClean="0"/>
              <a:t> charges: </a:t>
            </a:r>
            <a:endParaRPr lang="fr-FR" dirty="0"/>
          </a:p>
        </p:txBody>
      </p:sp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643051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7429520" y="20002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Electric </a:t>
            </a:r>
            <a:r>
              <a:rPr lang="fr-FR" sz="1400" b="1" dirty="0" err="1" smtClean="0"/>
              <a:t>symbol</a:t>
            </a:r>
            <a:endParaRPr lang="fr-FR" sz="14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3571868" y="464344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(if </a:t>
            </a:r>
            <a:r>
              <a:rPr lang="fr-FR" dirty="0" err="1" smtClean="0"/>
              <a:t>insulating</a:t>
            </a:r>
            <a:r>
              <a:rPr lang="fr-FR" dirty="0" smtClean="0"/>
              <a:t> part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vaccum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57698" name="Picture 2" descr="https://upload.wikimedia.org/wikipedia/commons/thumb/b/b9/Capacitors_%287189597135%29.jpg/1280px-Capacitors_%287189597135%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4071942"/>
            <a:ext cx="1357322" cy="904529"/>
          </a:xfrm>
          <a:prstGeom prst="rect">
            <a:avLst/>
          </a:prstGeom>
          <a:noFill/>
        </p:spPr>
      </p:pic>
      <p:sp>
        <p:nvSpPr>
          <p:cNvPr id="52" name="ZoneTexte 51"/>
          <p:cNvSpPr txBox="1"/>
          <p:nvPr/>
        </p:nvSpPr>
        <p:spPr>
          <a:xfrm>
            <a:off x="7429520" y="5072074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C: </a:t>
            </a:r>
            <a:r>
              <a:rPr lang="fr-FR" sz="1200" dirty="0" err="1" smtClean="0"/>
              <a:t>from</a:t>
            </a:r>
            <a:r>
              <a:rPr lang="fr-FR" sz="1200" dirty="0" smtClean="0"/>
              <a:t> µF to pF</a:t>
            </a:r>
            <a:endParaRPr lang="fr-FR" sz="1200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3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Wimshurst mach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428868"/>
            <a:ext cx="3000396" cy="3000396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0" y="571480"/>
            <a:ext cx="376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Wimshurst</a:t>
            </a:r>
            <a:r>
              <a:rPr lang="fr-FR" sz="2400" b="1" dirty="0" smtClean="0"/>
              <a:t> Machine (1882)</a:t>
            </a:r>
            <a:endParaRPr lang="fr-FR" sz="2400" b="1" dirty="0"/>
          </a:p>
        </p:txBody>
      </p:sp>
      <p:pic>
        <p:nvPicPr>
          <p:cNvPr id="14950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1714512" cy="2006954"/>
          </a:xfrm>
          <a:prstGeom prst="rect">
            <a:avLst/>
          </a:prstGeom>
          <a:noFill/>
        </p:spPr>
      </p:pic>
      <p:sp>
        <p:nvSpPr>
          <p:cNvPr id="31" name="ZoneTexte 30"/>
          <p:cNvSpPr txBox="1"/>
          <p:nvPr/>
        </p:nvSpPr>
        <p:spPr>
          <a:xfrm>
            <a:off x="2214546" y="1000108"/>
            <a:ext cx="692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wheels</a:t>
            </a:r>
            <a:r>
              <a:rPr lang="fr-FR" sz="1600" dirty="0" smtClean="0"/>
              <a:t> </a:t>
            </a:r>
            <a:r>
              <a:rPr lang="fr-FR" sz="1600" dirty="0" err="1" smtClean="0"/>
              <a:t>rotating</a:t>
            </a:r>
            <a:r>
              <a:rPr lang="fr-FR" sz="1600" dirty="0" smtClean="0"/>
              <a:t> in opposite direction in contact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metallic</a:t>
            </a:r>
            <a:r>
              <a:rPr lang="fr-FR" sz="1600" dirty="0" smtClean="0"/>
              <a:t> </a:t>
            </a:r>
            <a:r>
              <a:rPr lang="fr-FR" sz="1600" dirty="0" err="1" smtClean="0"/>
              <a:t>brushes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2214546" y="2214554"/>
            <a:ext cx="5286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By the </a:t>
            </a:r>
            <a:r>
              <a:rPr lang="fr-FR" sz="1600" dirty="0" err="1" smtClean="0"/>
              <a:t>weels</a:t>
            </a:r>
            <a:r>
              <a:rPr lang="fr-FR" sz="1600" dirty="0" smtClean="0"/>
              <a:t> rotation, charges are </a:t>
            </a:r>
            <a:r>
              <a:rPr lang="fr-FR" sz="1600" dirty="0" err="1" smtClean="0"/>
              <a:t>transported</a:t>
            </a:r>
            <a:r>
              <a:rPr lang="fr-FR" sz="1600" dirty="0" smtClean="0"/>
              <a:t> and </a:t>
            </a:r>
            <a:r>
              <a:rPr lang="fr-FR" sz="1600" dirty="0" err="1" smtClean="0"/>
              <a:t>collected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643570" y="364331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51"/>
          <p:cNvGrpSpPr/>
          <p:nvPr/>
        </p:nvGrpSpPr>
        <p:grpSpPr>
          <a:xfrm>
            <a:off x="2571736" y="3643314"/>
            <a:ext cx="285752" cy="285752"/>
            <a:chOff x="7786710" y="1857364"/>
            <a:chExt cx="285752" cy="285752"/>
          </a:xfrm>
        </p:grpSpPr>
        <p:cxnSp>
          <p:nvCxnSpPr>
            <p:cNvPr id="47" name="Connecteur droit 46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571472" y="5572140"/>
            <a:ext cx="468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You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watch</a:t>
            </a:r>
            <a:endParaRPr lang="fr-FR" dirty="0" smtClean="0"/>
          </a:p>
          <a:p>
            <a:r>
              <a:rPr lang="fr-FR" dirty="0" smtClean="0"/>
              <a:t>https://www.youtube.com/watch?v=Zilvl9tS0Og</a:t>
            </a:r>
            <a:endParaRPr lang="fr-FR" dirty="0"/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1428736"/>
            <a:ext cx="1214431" cy="253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2214546" y="1428736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Creation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negative</a:t>
            </a:r>
            <a:r>
              <a:rPr lang="fr-FR" sz="1600" dirty="0" smtClean="0"/>
              <a:t> charge </a:t>
            </a:r>
            <a:r>
              <a:rPr lang="fr-FR" sz="1600" dirty="0" err="1" smtClean="0"/>
              <a:t>induces</a:t>
            </a:r>
            <a:r>
              <a:rPr lang="fr-FR" sz="1600" dirty="0" smtClean="0"/>
              <a:t>  apparition of a a positive charge on the </a:t>
            </a:r>
            <a:r>
              <a:rPr lang="fr-FR" sz="1600" dirty="0" err="1" smtClean="0"/>
              <a:t>other</a:t>
            </a:r>
            <a:r>
              <a:rPr lang="fr-FR" sz="1600" dirty="0" smtClean="0"/>
              <a:t> </a:t>
            </a:r>
            <a:r>
              <a:rPr lang="fr-FR" sz="1600" dirty="0" err="1" smtClean="0"/>
              <a:t>side</a:t>
            </a:r>
            <a:r>
              <a:rPr lang="fr-FR" sz="1600" dirty="0" smtClean="0"/>
              <a:t> of the </a:t>
            </a:r>
            <a:r>
              <a:rPr lang="fr-FR" sz="1600" dirty="0" err="1" smtClean="0"/>
              <a:t>brush</a:t>
            </a:r>
            <a:endParaRPr lang="fr-FR" sz="1600" dirty="0"/>
          </a:p>
        </p:txBody>
      </p:sp>
      <p:grpSp>
        <p:nvGrpSpPr>
          <p:cNvPr id="3" name="Groupe 22"/>
          <p:cNvGrpSpPr/>
          <p:nvPr/>
        </p:nvGrpSpPr>
        <p:grpSpPr>
          <a:xfrm>
            <a:off x="7358082" y="2857496"/>
            <a:ext cx="285752" cy="285752"/>
            <a:chOff x="7786710" y="1857364"/>
            <a:chExt cx="285752" cy="285752"/>
          </a:xfrm>
        </p:grpSpPr>
        <p:cxnSp>
          <p:nvCxnSpPr>
            <p:cNvPr id="29" name="Connecteur droit 28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/>
          <p:cNvCxnSpPr/>
          <p:nvPr/>
        </p:nvCxnSpPr>
        <p:spPr>
          <a:xfrm>
            <a:off x="7429520" y="185736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658" name="Picture 10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4704" y="5000636"/>
            <a:ext cx="1752590" cy="1314443"/>
          </a:xfrm>
          <a:prstGeom prst="rect">
            <a:avLst/>
          </a:prstGeom>
          <a:noFill/>
        </p:spPr>
      </p:pic>
      <p:sp>
        <p:nvSpPr>
          <p:cNvPr id="34" name="ZoneTexte 33"/>
          <p:cNvSpPr txBox="1"/>
          <p:nvPr/>
        </p:nvSpPr>
        <p:spPr>
          <a:xfrm>
            <a:off x="6357918" y="4214818"/>
            <a:ext cx="278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When</a:t>
            </a:r>
            <a:r>
              <a:rPr lang="fr-FR" sz="1600" dirty="0" smtClean="0"/>
              <a:t> 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charges </a:t>
            </a:r>
            <a:r>
              <a:rPr lang="fr-FR" sz="1600" dirty="0" err="1" smtClean="0"/>
              <a:t>become</a:t>
            </a:r>
            <a:r>
              <a:rPr lang="fr-FR" sz="1600" dirty="0" smtClean="0"/>
              <a:t> to </a:t>
            </a:r>
            <a:r>
              <a:rPr lang="fr-FR" sz="1600" dirty="0" err="1" smtClean="0"/>
              <a:t>high</a:t>
            </a:r>
            <a:r>
              <a:rPr lang="fr-FR" sz="1600" dirty="0" smtClean="0"/>
              <a:t>:  </a:t>
            </a:r>
            <a:r>
              <a:rPr lang="fr-FR" sz="1600" dirty="0" err="1" smtClean="0"/>
              <a:t>lightning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35" name="Rectangle 34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7" name="Rectangle 36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Résultat de recherche d'images pour &quot;cathodic tub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5214950"/>
            <a:ext cx="1785950" cy="1190634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57158" y="571480"/>
            <a:ext cx="789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Electric force…and 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….  And use  to drive</a:t>
            </a:r>
          </a:p>
          <a:p>
            <a:r>
              <a:rPr lang="fr-FR" sz="2400" b="1" dirty="0" smtClean="0"/>
              <a:t>                                                                      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charges !!</a:t>
            </a:r>
            <a:endParaRPr lang="fr-FR" sz="2400" b="1" dirty="0"/>
          </a:p>
        </p:txBody>
      </p:sp>
      <p:pic>
        <p:nvPicPr>
          <p:cNvPr id="28" name="Picture 6" descr="Description de cette image, également commentée ci-aprè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9" y="1142984"/>
            <a:ext cx="1143008" cy="1552585"/>
          </a:xfrm>
          <a:prstGeom prst="rect">
            <a:avLst/>
          </a:prstGeom>
          <a:noFill/>
        </p:spPr>
      </p:pic>
      <p:sp>
        <p:nvSpPr>
          <p:cNvPr id="33" name="ZoneTexte 5"/>
          <p:cNvSpPr txBox="1">
            <a:spLocks noChangeArrowheads="1"/>
          </p:cNvSpPr>
          <p:nvPr/>
        </p:nvSpPr>
        <p:spPr bwMode="auto">
          <a:xfrm>
            <a:off x="142844" y="2714620"/>
            <a:ext cx="18573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Charles Coulomb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1736-1806</a:t>
            </a:r>
            <a:endParaRPr lang="fr-FR" sz="1600" b="1" i="1" dirty="0"/>
          </a:p>
        </p:txBody>
      </p:sp>
      <p:pic>
        <p:nvPicPr>
          <p:cNvPr id="40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1142984"/>
            <a:ext cx="1357322" cy="1508136"/>
          </a:xfrm>
          <a:prstGeom prst="rect">
            <a:avLst/>
          </a:prstGeom>
          <a:noFill/>
        </p:spPr>
      </p:pic>
      <p:sp>
        <p:nvSpPr>
          <p:cNvPr id="41" name="ZoneTexte 5"/>
          <p:cNvSpPr txBox="1">
            <a:spLocks noChangeArrowheads="1"/>
          </p:cNvSpPr>
          <p:nvPr/>
        </p:nvSpPr>
        <p:spPr bwMode="auto">
          <a:xfrm>
            <a:off x="2214546" y="2714620"/>
            <a:ext cx="221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Michael Faraday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1791-1867</a:t>
            </a:r>
            <a:endParaRPr lang="fr-FR" sz="1600" b="1" i="1" dirty="0"/>
          </a:p>
        </p:txBody>
      </p:sp>
      <p:pic>
        <p:nvPicPr>
          <p:cNvPr id="42" name="Picture 2" descr="Image associ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571876"/>
            <a:ext cx="3914116" cy="1659876"/>
          </a:xfrm>
          <a:prstGeom prst="rect">
            <a:avLst/>
          </a:prstGeom>
          <a:noFill/>
        </p:spPr>
      </p:pic>
      <p:pic>
        <p:nvPicPr>
          <p:cNvPr id="43" name="Picture 2" descr="RÃ©sultat de recherche d'images pour &quot;canon Ã  electron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1714488"/>
            <a:ext cx="2714644" cy="1052771"/>
          </a:xfrm>
          <a:prstGeom prst="rect">
            <a:avLst/>
          </a:prstGeom>
          <a:noFill/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3143248"/>
            <a:ext cx="275246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ZoneTexte 44"/>
          <p:cNvSpPr txBox="1"/>
          <p:nvPr/>
        </p:nvSpPr>
        <p:spPr>
          <a:xfrm>
            <a:off x="6072198" y="16430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+ + + + + +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6215074" y="39290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+ + + + + +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143636" y="235743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- - - - -</a:t>
            </a:r>
            <a:endParaRPr lang="fr-F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6215074" y="3000372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- - - - -</a:t>
            </a:r>
            <a:endParaRPr lang="fr-F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 rot="5400000" flipH="1" flipV="1">
            <a:off x="7750991" y="2178835"/>
            <a:ext cx="642942" cy="158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 flipH="1" flipV="1">
            <a:off x="7751785" y="3606801"/>
            <a:ext cx="642942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00694" y="5286388"/>
            <a:ext cx="1599312" cy="108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 descr="Résultat de recherche d'images pour &quot;oscilloscope&quot;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43042" y="5429264"/>
            <a:ext cx="1527155" cy="859025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8143900" y="200024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endParaRPr lang="fr-FR" sz="2800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215338" y="32861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endParaRPr lang="fr-FR" sz="2800" b="1" dirty="0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8215338" y="2000240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286776" y="335756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5857884" y="4429132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F= q E      q&lt;0</a:t>
            </a:r>
            <a:endParaRPr lang="fr-FR" sz="2800" b="1" dirty="0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5929322" y="442913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715140" y="4429132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57158" y="500042"/>
            <a:ext cx="684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Important question of </a:t>
            </a:r>
            <a:r>
              <a:rPr lang="fr-FR" sz="2400" b="1" dirty="0" err="1" smtClean="0"/>
              <a:t>that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Electrostatic</a:t>
            </a:r>
            <a:r>
              <a:rPr lang="fr-FR" sz="2400" b="1" dirty="0" smtClean="0"/>
              <a:t> lecture….</a:t>
            </a:r>
            <a:endParaRPr lang="fr-FR" sz="2400" b="1" dirty="0"/>
          </a:p>
        </p:txBody>
      </p:sp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2928958" cy="171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ZoneTexte 12"/>
          <p:cNvSpPr txBox="1"/>
          <p:nvPr/>
        </p:nvSpPr>
        <p:spPr>
          <a:xfrm>
            <a:off x="642910" y="1142984"/>
            <a:ext cx="7215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How </a:t>
            </a:r>
            <a:r>
              <a:rPr lang="fr-FR" sz="2000" b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dirty="0" smtClean="0">
                <a:solidFill>
                  <a:srgbClr val="FF0000"/>
                </a:solidFill>
              </a:rPr>
              <a:t> the Electric </a:t>
            </a:r>
            <a:r>
              <a:rPr lang="fr-FR" sz="2000" b="1" dirty="0" err="1" smtClean="0">
                <a:solidFill>
                  <a:srgbClr val="FF0000"/>
                </a:solidFill>
              </a:rPr>
              <a:t>field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created</a:t>
            </a:r>
            <a:r>
              <a:rPr lang="fr-FR" sz="2000" b="1" dirty="0" smtClean="0">
                <a:solidFill>
                  <a:srgbClr val="FF0000"/>
                </a:solidFill>
              </a:rPr>
              <a:t> by the </a:t>
            </a:r>
            <a:r>
              <a:rPr lang="fr-FR" sz="2000" b="1" dirty="0" err="1" smtClean="0">
                <a:solidFill>
                  <a:srgbClr val="FF0000"/>
                </a:solidFill>
              </a:rPr>
              <a:t>electrostatic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devices</a:t>
            </a:r>
            <a:r>
              <a:rPr lang="fr-FR" sz="2000" b="1" dirty="0" smtClean="0">
                <a:solidFill>
                  <a:srgbClr val="FF0000"/>
                </a:solidFill>
              </a:rPr>
              <a:t> ????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0034" y="5715016"/>
            <a:ext cx="752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How </a:t>
            </a:r>
            <a:r>
              <a:rPr lang="fr-FR" sz="2000" b="1" dirty="0" err="1" smtClean="0">
                <a:solidFill>
                  <a:srgbClr val="FF0000"/>
                </a:solidFill>
              </a:rPr>
              <a:t>can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connect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it</a:t>
            </a:r>
            <a:r>
              <a:rPr lang="fr-FR" sz="2000" b="1" dirty="0" smtClean="0">
                <a:solidFill>
                  <a:srgbClr val="FF0000"/>
                </a:solidFill>
              </a:rPr>
              <a:t> to capacitance  C ??  Voltage  ??   </a:t>
            </a:r>
            <a:r>
              <a:rPr lang="fr-FR" sz="2000" b="1" dirty="0" err="1" smtClean="0">
                <a:solidFill>
                  <a:srgbClr val="FF0000"/>
                </a:solidFill>
              </a:rPr>
              <a:t>Energy</a:t>
            </a:r>
            <a:r>
              <a:rPr lang="fr-FR" sz="2000" b="1" dirty="0" smtClean="0">
                <a:solidFill>
                  <a:srgbClr val="FF0000"/>
                </a:solidFill>
              </a:rPr>
              <a:t> ??</a:t>
            </a:r>
            <a:endParaRPr lang="fr-FR" sz="2000" b="1" dirty="0">
              <a:solidFill>
                <a:srgbClr val="FF0000"/>
              </a:solidFill>
            </a:endParaRPr>
          </a:p>
        </p:txBody>
      </p:sp>
      <p:pic>
        <p:nvPicPr>
          <p:cNvPr id="49154" name="Picture 2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857364"/>
            <a:ext cx="1928826" cy="1326268"/>
          </a:xfrm>
          <a:prstGeom prst="rect">
            <a:avLst/>
          </a:prstGeom>
          <a:noFill/>
        </p:spPr>
      </p:pic>
      <p:pic>
        <p:nvPicPr>
          <p:cNvPr id="49156" name="Picture 4" descr="RÃ©sultat de recherche d'images pour &quot;electrostatic spher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857628"/>
            <a:ext cx="2399037" cy="1500198"/>
          </a:xfrm>
          <a:prstGeom prst="rect">
            <a:avLst/>
          </a:prstGeom>
          <a:noFill/>
        </p:spPr>
      </p:pic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714752"/>
            <a:ext cx="1713477" cy="164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Groupe 21"/>
          <p:cNvGrpSpPr/>
          <p:nvPr/>
        </p:nvGrpSpPr>
        <p:grpSpPr>
          <a:xfrm>
            <a:off x="3929058" y="3357562"/>
            <a:ext cx="1069524" cy="646331"/>
            <a:chOff x="3643306" y="3214686"/>
            <a:chExt cx="1069524" cy="646331"/>
          </a:xfrm>
        </p:grpSpPr>
        <p:sp>
          <p:nvSpPr>
            <p:cNvPr id="19" name="ZoneTexte 18"/>
            <p:cNvSpPr txBox="1"/>
            <p:nvPr/>
          </p:nvSpPr>
          <p:spPr>
            <a:xfrm>
              <a:off x="3643306" y="321468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 smtClean="0">
                  <a:solidFill>
                    <a:srgbClr val="FF0000"/>
                  </a:solidFill>
                </a:rPr>
                <a:t>E ??</a:t>
              </a:r>
              <a:endParaRPr lang="fr-FR" sz="3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necteur droit avec flèche 20"/>
            <p:cNvCxnSpPr/>
            <p:nvPr/>
          </p:nvCxnSpPr>
          <p:spPr>
            <a:xfrm>
              <a:off x="3643306" y="3214686"/>
              <a:ext cx="50006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I.2) Electric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357166"/>
            <a:ext cx="900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Infinitesimal</a:t>
            </a:r>
            <a:r>
              <a:rPr lang="fr-FR" sz="2400" b="1" dirty="0" smtClean="0"/>
              <a:t> volumes and surfaces </a:t>
            </a:r>
            <a:r>
              <a:rPr lang="fr-FR" sz="2400" b="1" dirty="0" err="1" smtClean="0"/>
              <a:t>cylindric</a:t>
            </a:r>
            <a:r>
              <a:rPr lang="fr-FR" sz="2400" b="1" dirty="0" smtClean="0"/>
              <a:t> and polar </a:t>
            </a:r>
            <a:r>
              <a:rPr lang="fr-FR" sz="2400" b="1" dirty="0" err="1" smtClean="0"/>
              <a:t>coordinates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14340" name="Picture 4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714356"/>
            <a:ext cx="3714732" cy="3557138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4857752" y="5143512"/>
            <a:ext cx="4051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Advices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err="1" smtClean="0">
                <a:solidFill>
                  <a:srgbClr val="FF0000"/>
                </a:solidFill>
              </a:rPr>
              <a:t>Review</a:t>
            </a:r>
            <a:r>
              <a:rPr lang="fr-FR" b="1" dirty="0" smtClean="0">
                <a:solidFill>
                  <a:srgbClr val="FF0000"/>
                </a:solidFill>
              </a:rPr>
              <a:t> L0: Tutorial of second </a:t>
            </a:r>
            <a:r>
              <a:rPr lang="fr-FR" b="1" dirty="0" err="1" smtClean="0">
                <a:solidFill>
                  <a:srgbClr val="FF0000"/>
                </a:solidFill>
              </a:rPr>
              <a:t>semester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err="1" smtClean="0">
                <a:solidFill>
                  <a:srgbClr val="FF0000"/>
                </a:solidFill>
              </a:rPr>
              <a:t>Mathematical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 for </a:t>
            </a:r>
            <a:r>
              <a:rPr lang="fr-FR" b="1" dirty="0" err="1" smtClean="0">
                <a:solidFill>
                  <a:srgbClr val="FF0000"/>
                </a:solidFill>
              </a:rPr>
              <a:t>Physics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876"/>
            <a:ext cx="2571768" cy="2608773"/>
          </a:xfrm>
          <a:prstGeom prst="rect">
            <a:avLst/>
          </a:prstGeom>
          <a:noFill/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857232"/>
            <a:ext cx="268187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857232"/>
            <a:ext cx="18383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7072330" y="100010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tx2"/>
                </a:solidFill>
              </a:rPr>
              <a:t>dS</a:t>
            </a:r>
            <a:r>
              <a:rPr lang="fr-FR" b="1" dirty="0" smtClean="0">
                <a:solidFill>
                  <a:schemeClr val="tx2"/>
                </a:solidFill>
              </a:rPr>
              <a:t>=rd</a:t>
            </a:r>
            <a:r>
              <a:rPr lang="el-GR" b="1" dirty="0" smtClean="0">
                <a:solidFill>
                  <a:schemeClr val="tx2"/>
                </a:solidFill>
              </a:rPr>
              <a:t>θ</a:t>
            </a:r>
            <a:r>
              <a:rPr lang="fr-FR" b="1" dirty="0" smtClean="0">
                <a:solidFill>
                  <a:schemeClr val="tx2"/>
                </a:solidFill>
              </a:rPr>
              <a:t>dz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000892" y="357187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dS</a:t>
            </a:r>
            <a:r>
              <a:rPr lang="fr-FR" b="1" dirty="0" smtClean="0">
                <a:solidFill>
                  <a:srgbClr val="FF0000"/>
                </a:solidFill>
              </a:rPr>
              <a:t>=rd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fr-FR" b="1" dirty="0" err="1" smtClean="0">
                <a:solidFill>
                  <a:srgbClr val="FF0000"/>
                </a:solidFill>
              </a:rPr>
              <a:t>dr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500958" y="1785926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dV</a:t>
            </a:r>
            <a:r>
              <a:rPr lang="fr-FR" dirty="0" smtClean="0"/>
              <a:t>=</a:t>
            </a:r>
            <a:r>
              <a:rPr lang="fr-FR" dirty="0" err="1" smtClean="0"/>
              <a:t>rdrd</a:t>
            </a:r>
            <a:r>
              <a:rPr lang="el-GR" dirty="0" smtClean="0"/>
              <a:t>θ</a:t>
            </a:r>
            <a:r>
              <a:rPr lang="fr-FR" dirty="0" smtClean="0"/>
              <a:t>dz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43174" y="3643314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dS</a:t>
            </a:r>
            <a:r>
              <a:rPr lang="fr-FR" dirty="0" smtClean="0"/>
              <a:t>=rd</a:t>
            </a:r>
            <a:r>
              <a:rPr lang="el-GR" dirty="0" smtClean="0"/>
              <a:t>θ</a:t>
            </a:r>
            <a:r>
              <a:rPr lang="fr-FR" dirty="0" smtClean="0"/>
              <a:t> </a:t>
            </a:r>
            <a:r>
              <a:rPr lang="fr-FR" dirty="0" err="1" smtClean="0"/>
              <a:t>rsin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  <a:p>
            <a:r>
              <a:rPr lang="fr-FR" dirty="0" smtClean="0"/>
              <a:t>     = r</a:t>
            </a:r>
            <a:r>
              <a:rPr lang="fr-FR" baseline="30000" dirty="0" smtClean="0"/>
              <a:t>2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2928926" y="2500306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dV</a:t>
            </a:r>
            <a:r>
              <a:rPr lang="fr-FR" dirty="0" smtClean="0"/>
              <a:t>=</a:t>
            </a:r>
            <a:r>
              <a:rPr lang="fr-FR" dirty="0" err="1" smtClean="0"/>
              <a:t>drdS</a:t>
            </a:r>
            <a:endParaRPr lang="fr-FR" dirty="0" smtClean="0"/>
          </a:p>
          <a:p>
            <a:r>
              <a:rPr lang="fr-FR" dirty="0" smtClean="0"/>
              <a:t>     =r</a:t>
            </a:r>
            <a:r>
              <a:rPr lang="fr-FR" baseline="30000" dirty="0" smtClean="0"/>
              <a:t>2</a:t>
            </a:r>
            <a:r>
              <a:rPr lang="fr-FR" dirty="0" smtClean="0"/>
              <a:t>dr 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6" descr="Description de cette image, également commentée ci-apr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1400687" cy="1902599"/>
          </a:xfrm>
          <a:prstGeom prst="rect">
            <a:avLst/>
          </a:prstGeom>
          <a:noFill/>
        </p:spPr>
      </p:pic>
      <p:sp>
        <p:nvSpPr>
          <p:cNvPr id="10" name="ZoneTexte 5"/>
          <p:cNvSpPr txBox="1">
            <a:spLocks noChangeArrowheads="1"/>
          </p:cNvSpPr>
          <p:nvPr/>
        </p:nvSpPr>
        <p:spPr bwMode="auto">
          <a:xfrm>
            <a:off x="285720" y="2714620"/>
            <a:ext cx="1857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Coulomb  </a:t>
            </a:r>
            <a:endParaRPr lang="fr-FR" b="1" i="1" dirty="0"/>
          </a:p>
          <a:p>
            <a:pPr algn="ctr"/>
            <a:r>
              <a:rPr lang="fr-FR" b="1" i="1" dirty="0" smtClean="0"/>
              <a:t>1736-1806</a:t>
            </a:r>
            <a:endParaRPr lang="fr-FR" b="1" i="1" dirty="0"/>
          </a:p>
        </p:txBody>
      </p:sp>
      <p:pic>
        <p:nvPicPr>
          <p:cNvPr id="11" name="Picture 2" descr="Résultat de recherche d'images pour &quot;balance de coulomb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43174" y="1785926"/>
            <a:ext cx="1571636" cy="2027115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4071934" y="4643446"/>
            <a:ext cx="439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Repulsion</a:t>
            </a:r>
            <a:r>
              <a:rPr lang="fr-FR" b="1" dirty="0" smtClean="0"/>
              <a:t> of </a:t>
            </a:r>
            <a:r>
              <a:rPr lang="fr-FR" b="1" dirty="0" err="1" smtClean="0"/>
              <a:t>two</a:t>
            </a:r>
            <a:r>
              <a:rPr lang="fr-FR" b="1" dirty="0" smtClean="0"/>
              <a:t> </a:t>
            </a:r>
            <a:r>
              <a:rPr lang="fr-FR" b="1" dirty="0" err="1" smtClean="0"/>
              <a:t>spheres</a:t>
            </a:r>
            <a:r>
              <a:rPr lang="fr-FR" b="1" dirty="0" smtClean="0"/>
              <a:t>  </a:t>
            </a:r>
            <a:r>
              <a:rPr lang="fr-FR" b="1" dirty="0" err="1" smtClean="0"/>
              <a:t>after</a:t>
            </a:r>
            <a:r>
              <a:rPr lang="fr-FR" b="1" dirty="0" smtClean="0"/>
              <a:t> </a:t>
            </a:r>
            <a:r>
              <a:rPr lang="fr-FR" b="1" dirty="0" err="1" smtClean="0"/>
              <a:t>electrisation</a:t>
            </a:r>
            <a:endParaRPr lang="fr-FR" b="1" dirty="0" smtClean="0"/>
          </a:p>
          <a:p>
            <a:r>
              <a:rPr lang="fr-FR" b="1" dirty="0" smtClean="0"/>
              <a:t>of </a:t>
            </a:r>
            <a:r>
              <a:rPr lang="fr-FR" b="1" dirty="0" err="1" smtClean="0"/>
              <a:t>neutral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A by </a:t>
            </a:r>
            <a:r>
              <a:rPr lang="fr-FR" b="1" dirty="0" err="1" smtClean="0"/>
              <a:t>charged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B.</a:t>
            </a:r>
            <a:endParaRPr lang="fr-FR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6572264" y="4286256"/>
            <a:ext cx="1000132" cy="214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214546" y="714356"/>
            <a:ext cx="577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Parameters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that</a:t>
            </a:r>
            <a:r>
              <a:rPr lang="fr-FR" sz="2400" b="1" dirty="0" smtClean="0"/>
              <a:t> influence the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force 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571736" y="1357298"/>
            <a:ext cx="6305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Coulomb balance:  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composed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torsion balance able </a:t>
            </a:r>
          </a:p>
          <a:p>
            <a:r>
              <a:rPr lang="fr-FR" dirty="0" smtClean="0"/>
              <a:t>                                    to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 forces.</a:t>
            </a:r>
          </a:p>
          <a:p>
            <a:r>
              <a:rPr lang="fr-FR" dirty="0" smtClean="0"/>
              <a:t>                                       </a:t>
            </a:r>
            <a:endParaRPr lang="fr-FR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143380"/>
            <a:ext cx="2733675" cy="1362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4214810" y="5429264"/>
            <a:ext cx="32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Coulomb: unit of </a:t>
            </a:r>
            <a:r>
              <a:rPr lang="fr-FR" b="1" dirty="0" err="1" smtClean="0"/>
              <a:t>electric</a:t>
            </a:r>
            <a:r>
              <a:rPr lang="fr-FR" b="1" dirty="0" smtClean="0"/>
              <a:t> charge</a:t>
            </a:r>
            <a:endParaRPr lang="fr-FR" b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0250" y="2214554"/>
            <a:ext cx="33337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" name="Picture 4" descr="http://seaus.free.fr/local/cache-vignettes/L235xH300/balence_coulomb-f59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00108"/>
            <a:ext cx="3581425" cy="4572032"/>
          </a:xfrm>
          <a:prstGeom prst="rect">
            <a:avLst/>
          </a:prstGeom>
          <a:noFill/>
        </p:spPr>
      </p:pic>
      <p:pic>
        <p:nvPicPr>
          <p:cNvPr id="38914" name="Picture 2" descr="https://upload.wikimedia.org/wikipedia/commons/0/04/Bcoulom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785794"/>
            <a:ext cx="3776338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99"/>
          <p:cNvSpPr txBox="1">
            <a:spLocks noChangeArrowheads="1"/>
          </p:cNvSpPr>
          <p:nvPr/>
        </p:nvSpPr>
        <p:spPr bwMode="auto">
          <a:xfrm>
            <a:off x="3071802" y="3071810"/>
            <a:ext cx="29288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</a:rPr>
              <a:t>Attraction or </a:t>
            </a:r>
            <a:r>
              <a:rPr lang="fr-FR" sz="2000" b="1" dirty="0" err="1">
                <a:solidFill>
                  <a:srgbClr val="002060"/>
                </a:solidFill>
              </a:rPr>
              <a:t>repulsion</a:t>
            </a:r>
            <a:r>
              <a:rPr lang="fr-FR" sz="2000" b="1" dirty="0">
                <a:solidFill>
                  <a:srgbClr val="002060"/>
                </a:solidFill>
              </a:rPr>
              <a:t> of </a:t>
            </a:r>
          </a:p>
          <a:p>
            <a:pPr algn="ctr"/>
            <a:r>
              <a:rPr lang="fr-FR" sz="2000" b="1" dirty="0" err="1">
                <a:solidFill>
                  <a:srgbClr val="002060"/>
                </a:solidFill>
              </a:rPr>
              <a:t>electric</a:t>
            </a:r>
            <a:r>
              <a:rPr lang="fr-FR" sz="2000" b="1" dirty="0">
                <a:solidFill>
                  <a:srgbClr val="002060"/>
                </a:solidFill>
              </a:rPr>
              <a:t> charges</a:t>
            </a:r>
          </a:p>
        </p:txBody>
      </p:sp>
      <p:sp>
        <p:nvSpPr>
          <p:cNvPr id="26" name="ZoneTexte 100"/>
          <p:cNvSpPr txBox="1">
            <a:spLocks noChangeArrowheads="1"/>
          </p:cNvSpPr>
          <p:nvPr/>
        </p:nvSpPr>
        <p:spPr bwMode="auto">
          <a:xfrm>
            <a:off x="642910" y="2071678"/>
            <a:ext cx="20937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Coulomb Force</a:t>
            </a:r>
          </a:p>
        </p:txBody>
      </p:sp>
      <p:pic>
        <p:nvPicPr>
          <p:cNvPr id="27" name="Picture 18" descr="Résultat de recherche d'images pour &quot;attraction electric physiqu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929066"/>
            <a:ext cx="7825084" cy="185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500306"/>
            <a:ext cx="32146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84"/>
          <p:cNvGrpSpPr>
            <a:grpSpLocks/>
          </p:cNvGrpSpPr>
          <p:nvPr/>
        </p:nvGrpSpPr>
        <p:grpSpPr bwMode="auto">
          <a:xfrm>
            <a:off x="2071670" y="1571612"/>
            <a:ext cx="4937125" cy="1000125"/>
            <a:chOff x="368739" y="4433895"/>
            <a:chExt cx="4414977" cy="844557"/>
          </a:xfrm>
        </p:grpSpPr>
        <p:sp>
          <p:nvSpPr>
            <p:cNvPr id="30" name="Ellipse 29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1" name="Connecteur droit 30"/>
            <p:cNvCxnSpPr>
              <a:endCxn id="37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33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&lt;0</a:t>
              </a:r>
              <a:endParaRPr lang="fr-FR" sz="2400" b="1" baseline="-25000" dirty="0"/>
            </a:p>
          </p:txBody>
        </p:sp>
        <p:sp>
          <p:nvSpPr>
            <p:cNvPr id="34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35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36" name="Connecteur droit avec flèche 35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642918"/>
            <a:ext cx="2933700" cy="100012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785794"/>
            <a:ext cx="3071802" cy="6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2431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Force </a:t>
            </a:r>
            <a:endParaRPr lang="fr-FR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 The Coulomb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49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107154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66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Electrostatics</a:t>
            </a:r>
            <a:r>
              <a:rPr lang="fr-FR" sz="66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-L1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 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357430"/>
            <a:ext cx="4398562" cy="3319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1" name="Groupe 84"/>
          <p:cNvGrpSpPr>
            <a:grpSpLocks/>
          </p:cNvGrpSpPr>
          <p:nvPr/>
        </p:nvGrpSpPr>
        <p:grpSpPr bwMode="auto">
          <a:xfrm>
            <a:off x="2071670" y="1571612"/>
            <a:ext cx="4937125" cy="1000125"/>
            <a:chOff x="368739" y="4433895"/>
            <a:chExt cx="4414977" cy="844557"/>
          </a:xfrm>
        </p:grpSpPr>
        <p:sp>
          <p:nvSpPr>
            <p:cNvPr id="22" name="Ellipse 21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3" name="Connecteur droit 22"/>
            <p:cNvCxnSpPr>
              <a:endCxn id="29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&lt;0</a:t>
              </a:r>
              <a:endParaRPr lang="fr-FR" sz="2400" b="1" baseline="-25000" dirty="0"/>
            </a:p>
          </p:txBody>
        </p:sp>
        <p:sp>
          <p:nvSpPr>
            <p:cNvPr id="26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27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642918"/>
            <a:ext cx="2933700" cy="100012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785794"/>
            <a:ext cx="3071802" cy="6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2643182"/>
            <a:ext cx="2571768" cy="90768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37" name="Picture 4" descr="Image associ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4000504"/>
            <a:ext cx="2381250" cy="2105026"/>
          </a:xfrm>
          <a:prstGeom prst="rect">
            <a:avLst/>
          </a:prstGeom>
          <a:noFill/>
        </p:spPr>
      </p:pic>
      <p:sp>
        <p:nvSpPr>
          <p:cNvPr id="38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098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</a:t>
            </a:r>
            <a:r>
              <a:rPr lang="fr-FR" sz="2800" b="1" dirty="0" err="1" smtClean="0"/>
              <a:t>field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sp>
        <p:nvSpPr>
          <p:cNvPr id="39" name="Bouée 38"/>
          <p:cNvSpPr/>
          <p:nvPr/>
        </p:nvSpPr>
        <p:spPr>
          <a:xfrm>
            <a:off x="4500562" y="4071942"/>
            <a:ext cx="2000264" cy="2000264"/>
          </a:xfrm>
          <a:prstGeom prst="donut">
            <a:avLst>
              <a:gd name="adj" fmla="val 4403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Cadre 39"/>
          <p:cNvSpPr/>
          <p:nvPr/>
        </p:nvSpPr>
        <p:spPr>
          <a:xfrm>
            <a:off x="4357686" y="3857628"/>
            <a:ext cx="2143140" cy="2286016"/>
          </a:xfrm>
          <a:prstGeom prst="frame">
            <a:avLst>
              <a:gd name="adj1" fmla="val 257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3143248"/>
            <a:ext cx="2286016" cy="674292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4016378" y="2500306"/>
            <a:ext cx="49833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/>
              <a:t>Force </a:t>
            </a:r>
            <a:r>
              <a:rPr lang="fr-FR" sz="2000" b="1" dirty="0" err="1" smtClean="0"/>
              <a:t>felt</a:t>
            </a:r>
            <a:r>
              <a:rPr lang="fr-FR" sz="2000" b="1" dirty="0" smtClean="0"/>
              <a:t> by particule 2 due to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1</a:t>
            </a:r>
            <a:endParaRPr lang="fr-FR" sz="2000" b="1" dirty="0"/>
          </a:p>
        </p:txBody>
      </p:sp>
      <p:cxnSp>
        <p:nvCxnSpPr>
          <p:cNvPr id="43" name="Connecteur droit 42"/>
          <p:cNvCxnSpPr/>
          <p:nvPr/>
        </p:nvCxnSpPr>
        <p:spPr>
          <a:xfrm>
            <a:off x="2143108" y="5072074"/>
            <a:ext cx="3357586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 bwMode="auto">
          <a:xfrm rot="10800000">
            <a:off x="4643438" y="5072074"/>
            <a:ext cx="862012" cy="158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5" descr="Résultat de recherche d'images pour &quot;lignes de champ electrique  charge ponctuelle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348" y="4000504"/>
            <a:ext cx="2381250" cy="2314575"/>
          </a:xfrm>
          <a:prstGeom prst="rect">
            <a:avLst/>
          </a:prstGeom>
          <a:noFill/>
        </p:spPr>
      </p:pic>
      <p:sp>
        <p:nvSpPr>
          <p:cNvPr id="46" name="ZoneTexte 44"/>
          <p:cNvSpPr txBox="1">
            <a:spLocks noChangeArrowheads="1"/>
          </p:cNvSpPr>
          <p:nvPr/>
        </p:nvSpPr>
        <p:spPr bwMode="auto">
          <a:xfrm>
            <a:off x="5357818" y="4214818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2</a:t>
            </a:r>
            <a:r>
              <a:rPr lang="fr-FR" sz="2400" b="1" dirty="0"/>
              <a:t>&lt;0</a:t>
            </a:r>
            <a:endParaRPr lang="fr-FR" sz="2400" b="1" baseline="-25000" dirty="0"/>
          </a:p>
        </p:txBody>
      </p:sp>
      <p:sp>
        <p:nvSpPr>
          <p:cNvPr id="47" name="ZoneTexte 43"/>
          <p:cNvSpPr txBox="1">
            <a:spLocks noChangeArrowheads="1"/>
          </p:cNvSpPr>
          <p:nvPr/>
        </p:nvSpPr>
        <p:spPr bwMode="auto">
          <a:xfrm>
            <a:off x="500034" y="3929066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b="1" dirty="0"/>
              <a:t>&gt;0</a:t>
            </a:r>
          </a:p>
        </p:txBody>
      </p:sp>
      <p:cxnSp>
        <p:nvCxnSpPr>
          <p:cNvPr id="48" name="Connecteur droit avec flèche 47"/>
          <p:cNvCxnSpPr/>
          <p:nvPr/>
        </p:nvCxnSpPr>
        <p:spPr bwMode="auto">
          <a:xfrm>
            <a:off x="2857488" y="5072074"/>
            <a:ext cx="430212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4357694"/>
            <a:ext cx="307789" cy="413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The Electric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 84"/>
          <p:cNvGrpSpPr>
            <a:grpSpLocks/>
          </p:cNvGrpSpPr>
          <p:nvPr/>
        </p:nvGrpSpPr>
        <p:grpSpPr bwMode="auto">
          <a:xfrm>
            <a:off x="2071670" y="1571612"/>
            <a:ext cx="4937125" cy="1000125"/>
            <a:chOff x="368739" y="4433895"/>
            <a:chExt cx="4414977" cy="844557"/>
          </a:xfrm>
        </p:grpSpPr>
        <p:sp>
          <p:nvSpPr>
            <p:cNvPr id="22" name="Ellipse 21"/>
            <p:cNvSpPr/>
            <p:nvPr/>
          </p:nvSpPr>
          <p:spPr>
            <a:xfrm>
              <a:off x="1209146" y="4663131"/>
              <a:ext cx="275404" cy="26945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3" name="Connecteur droit 22"/>
            <p:cNvCxnSpPr>
              <a:endCxn id="29" idx="6"/>
            </p:cNvCxnSpPr>
            <p:nvPr/>
          </p:nvCxnSpPr>
          <p:spPr>
            <a:xfrm>
              <a:off x="1319876" y="4770377"/>
              <a:ext cx="2421849" cy="268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368739" y="4433895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4"/>
            <p:cNvSpPr txBox="1">
              <a:spLocks noChangeArrowheads="1"/>
            </p:cNvSpPr>
            <p:nvPr/>
          </p:nvSpPr>
          <p:spPr bwMode="auto">
            <a:xfrm>
              <a:off x="3946627" y="4494221"/>
              <a:ext cx="8370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2</a:t>
              </a:r>
              <a:r>
                <a:rPr lang="fr-FR" sz="2400" b="1" dirty="0"/>
                <a:t>&lt;0</a:t>
              </a:r>
              <a:endParaRPr lang="fr-FR" sz="2400" b="1" baseline="-25000" dirty="0"/>
            </a:p>
          </p:txBody>
        </p:sp>
        <p:sp>
          <p:nvSpPr>
            <p:cNvPr id="26" name="ZoneTexte 45"/>
            <p:cNvSpPr txBox="1">
              <a:spLocks noChangeArrowheads="1"/>
            </p:cNvSpPr>
            <p:nvPr/>
          </p:nvSpPr>
          <p:spPr bwMode="auto">
            <a:xfrm>
              <a:off x="2145580" y="4770641"/>
              <a:ext cx="218879" cy="30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pic>
          <p:nvPicPr>
            <p:cNvPr id="27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4929198"/>
              <a:ext cx="275237" cy="34925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28" name="Connecteur droit avec flèche 27"/>
            <p:cNvCxnSpPr/>
            <p:nvPr/>
          </p:nvCxnSpPr>
          <p:spPr>
            <a:xfrm>
              <a:off x="1319876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/>
          </p:nvSpPr>
          <p:spPr>
            <a:xfrm>
              <a:off x="3466321" y="4663131"/>
              <a:ext cx="275404" cy="26945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 rot="10800000">
              <a:off x="2861568" y="4770377"/>
              <a:ext cx="770846" cy="1341"/>
            </a:xfrm>
            <a:prstGeom prst="straightConnector1">
              <a:avLst/>
            </a:prstGeom>
            <a:ln w="50800">
              <a:solidFill>
                <a:schemeClr val="bg2">
                  <a:lumMod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1319876" y="4770377"/>
              <a:ext cx="384713" cy="1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642918"/>
            <a:ext cx="2933700" cy="100012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785794"/>
            <a:ext cx="3071802" cy="6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99"/>
          <p:cNvSpPr txBox="1">
            <a:spLocks noChangeArrowheads="1"/>
          </p:cNvSpPr>
          <p:nvPr/>
        </p:nvSpPr>
        <p:spPr bwMode="auto">
          <a:xfrm>
            <a:off x="214282" y="714356"/>
            <a:ext cx="20986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/>
              <a:t>Electric </a:t>
            </a:r>
            <a:r>
              <a:rPr lang="fr-FR" sz="2800" b="1" dirty="0" err="1" smtClean="0"/>
              <a:t>field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sp>
        <p:nvSpPr>
          <p:cNvPr id="42" name="ZoneTexte 99"/>
          <p:cNvSpPr txBox="1">
            <a:spLocks noChangeArrowheads="1"/>
          </p:cNvSpPr>
          <p:nvPr/>
        </p:nvSpPr>
        <p:spPr bwMode="auto">
          <a:xfrm>
            <a:off x="4016378" y="2500306"/>
            <a:ext cx="49833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/>
              <a:t>Force </a:t>
            </a:r>
            <a:r>
              <a:rPr lang="fr-FR" sz="2000" b="1" dirty="0" err="1" smtClean="0"/>
              <a:t>felt</a:t>
            </a:r>
            <a:r>
              <a:rPr lang="fr-FR" sz="2000" b="1" dirty="0" smtClean="0"/>
              <a:t> by particule 2 due to </a:t>
            </a:r>
            <a:r>
              <a:rPr lang="fr-FR" sz="2000" b="1" dirty="0" err="1" smtClean="0"/>
              <a:t>electric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1</a:t>
            </a:r>
            <a:endParaRPr lang="fr-FR" sz="2000" b="1" dirty="0"/>
          </a:p>
        </p:txBody>
      </p:sp>
      <p:pic>
        <p:nvPicPr>
          <p:cNvPr id="50" name="Picture 5" descr="Résultat de recherche d'images pour &quot;lignes de champ electrique  charge ponctuelle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4000504"/>
            <a:ext cx="2381250" cy="2314575"/>
          </a:xfrm>
          <a:prstGeom prst="rect">
            <a:avLst/>
          </a:prstGeom>
          <a:noFill/>
        </p:spPr>
      </p:pic>
      <p:pic>
        <p:nvPicPr>
          <p:cNvPr id="51" name="Picture 4" descr="Image associ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4000504"/>
            <a:ext cx="2381250" cy="2105026"/>
          </a:xfrm>
          <a:prstGeom prst="rect">
            <a:avLst/>
          </a:prstGeom>
          <a:noFill/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3071810"/>
            <a:ext cx="2571768" cy="697275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3" name="Bouée 52"/>
          <p:cNvSpPr/>
          <p:nvPr/>
        </p:nvSpPr>
        <p:spPr>
          <a:xfrm>
            <a:off x="1000100" y="4071942"/>
            <a:ext cx="2000264" cy="2000264"/>
          </a:xfrm>
          <a:prstGeom prst="donut">
            <a:avLst>
              <a:gd name="adj" fmla="val 414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adre 53"/>
          <p:cNvSpPr/>
          <p:nvPr/>
        </p:nvSpPr>
        <p:spPr>
          <a:xfrm>
            <a:off x="785786" y="3857628"/>
            <a:ext cx="2143140" cy="2286016"/>
          </a:xfrm>
          <a:prstGeom prst="frame">
            <a:avLst>
              <a:gd name="adj1" fmla="val 2574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5" name="Connecteur droit 54"/>
          <p:cNvCxnSpPr/>
          <p:nvPr/>
        </p:nvCxnSpPr>
        <p:spPr>
          <a:xfrm>
            <a:off x="2143108" y="5072074"/>
            <a:ext cx="3357586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44"/>
          <p:cNvSpPr txBox="1">
            <a:spLocks noChangeArrowheads="1"/>
          </p:cNvSpPr>
          <p:nvPr/>
        </p:nvSpPr>
        <p:spPr bwMode="auto">
          <a:xfrm>
            <a:off x="6786578" y="5143512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2</a:t>
            </a:r>
            <a:r>
              <a:rPr lang="fr-FR" sz="2400" b="1" dirty="0"/>
              <a:t>&lt;0</a:t>
            </a:r>
            <a:endParaRPr lang="fr-FR" sz="2400" b="1" baseline="-25000" dirty="0"/>
          </a:p>
        </p:txBody>
      </p:sp>
      <p:sp>
        <p:nvSpPr>
          <p:cNvPr id="57" name="ZoneTexte 43"/>
          <p:cNvSpPr txBox="1">
            <a:spLocks noChangeArrowheads="1"/>
          </p:cNvSpPr>
          <p:nvPr/>
        </p:nvSpPr>
        <p:spPr bwMode="auto">
          <a:xfrm>
            <a:off x="857224" y="4357694"/>
            <a:ext cx="936089" cy="5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/>
              <a:t>q</a:t>
            </a:r>
            <a:r>
              <a:rPr lang="fr-FR" sz="2400" b="1" baseline="-25000" dirty="0"/>
              <a:t>1</a:t>
            </a:r>
            <a:r>
              <a:rPr lang="fr-FR" sz="2400" b="1" dirty="0"/>
              <a:t>&gt;0</a:t>
            </a:r>
          </a:p>
        </p:txBody>
      </p:sp>
      <p:cxnSp>
        <p:nvCxnSpPr>
          <p:cNvPr id="58" name="Connecteur droit avec flèche 57"/>
          <p:cNvCxnSpPr/>
          <p:nvPr/>
        </p:nvCxnSpPr>
        <p:spPr bwMode="auto">
          <a:xfrm rot="10800000">
            <a:off x="2000232" y="5072074"/>
            <a:ext cx="862012" cy="158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18" y="3143248"/>
            <a:ext cx="3200902" cy="97631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60" name="Connecteur droit avec flèche 59"/>
          <p:cNvCxnSpPr/>
          <p:nvPr/>
        </p:nvCxnSpPr>
        <p:spPr bwMode="auto">
          <a:xfrm>
            <a:off x="2857488" y="5072074"/>
            <a:ext cx="430212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5214950"/>
            <a:ext cx="307789" cy="413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I.3) Electric Forces and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Fields line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1785950" cy="6303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2" name="Groupe 175"/>
          <p:cNvGrpSpPr/>
          <p:nvPr/>
        </p:nvGrpSpPr>
        <p:grpSpPr>
          <a:xfrm>
            <a:off x="1714480" y="1357298"/>
            <a:ext cx="2381250" cy="2314575"/>
            <a:chOff x="785786" y="1214422"/>
            <a:chExt cx="2381250" cy="2314575"/>
          </a:xfrm>
        </p:grpSpPr>
        <p:sp>
          <p:nvSpPr>
            <p:cNvPr id="39" name="Ellipse 38"/>
            <p:cNvSpPr/>
            <p:nvPr/>
          </p:nvSpPr>
          <p:spPr>
            <a:xfrm>
              <a:off x="1071538" y="1214422"/>
              <a:ext cx="2071702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" name="Picture 5" descr="Résultat de recherche d'images pour &quot;lignes de champ electrique  charge ponctuelle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786" y="1214422"/>
              <a:ext cx="2381250" cy="2314575"/>
            </a:xfrm>
            <a:prstGeom prst="rect">
              <a:avLst/>
            </a:prstGeom>
            <a:noFill/>
          </p:spPr>
        </p:pic>
        <p:sp>
          <p:nvSpPr>
            <p:cNvPr id="41" name="Ellipse 40"/>
            <p:cNvSpPr/>
            <p:nvPr/>
          </p:nvSpPr>
          <p:spPr>
            <a:xfrm>
              <a:off x="1714480" y="1214422"/>
              <a:ext cx="714380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/>
            <p:cNvSpPr/>
            <p:nvPr/>
          </p:nvSpPr>
          <p:spPr>
            <a:xfrm>
              <a:off x="1071538" y="1857364"/>
              <a:ext cx="2071702" cy="78581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" name="Groupe 42"/>
          <p:cNvGrpSpPr/>
          <p:nvPr/>
        </p:nvGrpSpPr>
        <p:grpSpPr>
          <a:xfrm>
            <a:off x="785786" y="3714752"/>
            <a:ext cx="3357586" cy="2358248"/>
            <a:chOff x="-147473" y="1643050"/>
            <a:chExt cx="4612819" cy="3358380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3" name="Connecteur droit avec flèche 62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Connecteur droit 66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69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70" name="Connecteur droit avec flèche 69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176"/>
          <p:cNvGrpSpPr/>
          <p:nvPr/>
        </p:nvGrpSpPr>
        <p:grpSpPr>
          <a:xfrm>
            <a:off x="4714876" y="1357298"/>
            <a:ext cx="2381250" cy="2105026"/>
            <a:chOff x="5000628" y="1214422"/>
            <a:chExt cx="2381250" cy="2105026"/>
          </a:xfrm>
        </p:grpSpPr>
        <p:pic>
          <p:nvPicPr>
            <p:cNvPr id="89" name="Picture 4" descr="Image associé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628" y="1214422"/>
              <a:ext cx="2381250" cy="2105026"/>
            </a:xfrm>
            <a:prstGeom prst="rect">
              <a:avLst/>
            </a:prstGeom>
            <a:noFill/>
          </p:spPr>
        </p:pic>
        <p:sp>
          <p:nvSpPr>
            <p:cNvPr id="90" name="Ellipse 89"/>
            <p:cNvSpPr/>
            <p:nvPr/>
          </p:nvSpPr>
          <p:spPr>
            <a:xfrm>
              <a:off x="5072066" y="1214422"/>
              <a:ext cx="2071702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/>
            <p:nvPr/>
          </p:nvSpPr>
          <p:spPr>
            <a:xfrm>
              <a:off x="5715008" y="1214422"/>
              <a:ext cx="714380" cy="20717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/>
            <p:nvPr/>
          </p:nvSpPr>
          <p:spPr>
            <a:xfrm>
              <a:off x="5072066" y="1857364"/>
              <a:ext cx="2071702" cy="78581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85"/>
          <p:cNvGrpSpPr/>
          <p:nvPr/>
        </p:nvGrpSpPr>
        <p:grpSpPr>
          <a:xfrm>
            <a:off x="4572000" y="3643314"/>
            <a:ext cx="3000396" cy="2501124"/>
            <a:chOff x="522474" y="1643050"/>
            <a:chExt cx="3942872" cy="3358380"/>
          </a:xfrm>
        </p:grpSpPr>
        <p:cxnSp>
          <p:nvCxnSpPr>
            <p:cNvPr id="94" name="Connecteur droit 93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Ellipse 96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avec flèche 99"/>
            <p:cNvCxnSpPr>
              <a:stCxn id="107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107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>
              <a:endCxn id="107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Ellipse 102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4" name="Connecteur droit 103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06" name="Connecteur droit avec flèche 105"/>
            <p:cNvCxnSpPr>
              <a:endCxn id="107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Ellipse 106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08" name="Connecteur droit avec flèche 107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avec flèche 120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avec flèche 121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1428736"/>
            <a:ext cx="1932857" cy="58473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  <p:cxnSp>
        <p:nvCxnSpPr>
          <p:cNvPr id="125" name="Connecteur droit avec flèche 124"/>
          <p:cNvCxnSpPr>
            <a:endCxn id="98" idx="1"/>
          </p:cNvCxnSpPr>
          <p:nvPr/>
        </p:nvCxnSpPr>
        <p:spPr bwMode="auto">
          <a:xfrm rot="10800000">
            <a:off x="5878266" y="4558226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8" idx="3"/>
            <a:endCxn id="107" idx="3"/>
          </p:cNvCxnSpPr>
          <p:nvPr/>
        </p:nvCxnSpPr>
        <p:spPr bwMode="auto">
          <a:xfrm rot="5400000" flipH="1" flipV="1">
            <a:off x="5903429" y="4917054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4"/>
            <a:endCxn id="107" idx="4"/>
          </p:cNvCxnSpPr>
          <p:nvPr/>
        </p:nvCxnSpPr>
        <p:spPr>
          <a:xfrm rot="5400000" flipH="1" flipV="1">
            <a:off x="6052776" y="5106390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43"/>
          <p:cNvSpPr txBox="1">
            <a:spLocks noChangeArrowheads="1"/>
          </p:cNvSpPr>
          <p:nvPr/>
        </p:nvSpPr>
        <p:spPr bwMode="auto">
          <a:xfrm>
            <a:off x="7643834" y="3786190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129" name="ZoneTexte 128"/>
          <p:cNvSpPr txBox="1"/>
          <p:nvPr/>
        </p:nvSpPr>
        <p:spPr>
          <a:xfrm>
            <a:off x="2071670" y="642918"/>
            <a:ext cx="536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Electric </a:t>
            </a:r>
            <a:r>
              <a:rPr lang="fr-FR" sz="2400" b="1" i="1" dirty="0" err="1" smtClean="0"/>
              <a:t>field</a:t>
            </a:r>
            <a:r>
              <a:rPr lang="fr-FR" sz="2400" b="1" i="1" dirty="0" smtClean="0"/>
              <a:t> in </a:t>
            </a:r>
            <a:r>
              <a:rPr lang="fr-FR" sz="2400" b="1" i="1" dirty="0" err="1" smtClean="0"/>
              <a:t>three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dimensionnal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space</a:t>
            </a:r>
            <a:endParaRPr lang="fr-FR" sz="2400" b="1" i="1" dirty="0"/>
          </a:p>
        </p:txBody>
      </p:sp>
      <p:sp>
        <p:nvSpPr>
          <p:cNvPr id="130" name="ZoneTexte 129"/>
          <p:cNvSpPr txBox="1"/>
          <p:nvPr/>
        </p:nvSpPr>
        <p:spPr>
          <a:xfrm>
            <a:off x="214282" y="3429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In the planes…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Equipotential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285860"/>
            <a:ext cx="4216795" cy="4255583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00034" y="928670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43636" y="5214950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rgbClr val="00B050"/>
                </a:solidFill>
              </a:rPr>
              <a:t>Equipotential</a:t>
            </a:r>
            <a:r>
              <a:rPr lang="fr-FR" sz="2400" b="1" dirty="0" smtClean="0">
                <a:solidFill>
                  <a:srgbClr val="00B050"/>
                </a:solidFill>
              </a:rPr>
              <a:t> </a:t>
            </a:r>
            <a:r>
              <a:rPr lang="fr-FR" sz="2400" b="1" dirty="0" err="1" smtClean="0">
                <a:solidFill>
                  <a:srgbClr val="00B050"/>
                </a:solidFill>
              </a:rPr>
              <a:t>lines</a:t>
            </a:r>
            <a:endParaRPr lang="fr-FR" sz="2400" b="1" dirty="0">
              <a:solidFill>
                <a:srgbClr val="00B050"/>
              </a:solidFill>
            </a:endParaRPr>
          </a:p>
        </p:txBody>
      </p:sp>
      <p:cxnSp>
        <p:nvCxnSpPr>
          <p:cNvPr id="13" name="Connecteur droit avec flèche 12"/>
          <p:cNvCxnSpPr>
            <a:stCxn id="11" idx="3"/>
          </p:cNvCxnSpPr>
          <p:nvPr/>
        </p:nvCxnSpPr>
        <p:spPr>
          <a:xfrm>
            <a:off x="2249231" y="1190280"/>
            <a:ext cx="1179761" cy="5956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11" idx="3"/>
          </p:cNvCxnSpPr>
          <p:nvPr/>
        </p:nvCxnSpPr>
        <p:spPr>
          <a:xfrm>
            <a:off x="2249231" y="1190280"/>
            <a:ext cx="608257" cy="15957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16200000" flipV="1">
            <a:off x="6179355" y="4822041"/>
            <a:ext cx="428628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5572132" y="4286256"/>
            <a:ext cx="928694" cy="8572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714876" y="171448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</a:t>
            </a:r>
            <a:r>
              <a:rPr lang="fr-FR" b="1" baseline="-25000" dirty="0" smtClean="0"/>
              <a:t>1</a:t>
            </a:r>
            <a:endParaRPr lang="fr-FR" b="1" baseline="-25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286380" y="107154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V</a:t>
            </a:r>
            <a:r>
              <a:rPr lang="fr-FR" b="1" baseline="-25000" dirty="0" smtClean="0"/>
              <a:t>2</a:t>
            </a:r>
            <a:r>
              <a:rPr lang="fr-FR" b="1" dirty="0" smtClean="0"/>
              <a:t>  &lt; V</a:t>
            </a:r>
            <a:r>
              <a:rPr lang="fr-FR" b="1" baseline="-25000" dirty="0" smtClean="0"/>
              <a:t>1</a:t>
            </a:r>
            <a:endParaRPr lang="fr-FR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I.4)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energy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4876" y="0"/>
            <a:ext cx="428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Equipotential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lines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1202" name="Picture 2" descr="https://4.bp.blogspot.com/-jvW0hlAXhR4/Tyej-0B61wI/AAAAAAAAAks/fG6RttybyyU/s1600/V3D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4382155" cy="4143404"/>
          </a:xfrm>
          <a:prstGeom prst="rect">
            <a:avLst/>
          </a:prstGeom>
          <a:noFill/>
        </p:spPr>
      </p:pic>
      <p:pic>
        <p:nvPicPr>
          <p:cNvPr id="51204" name="Picture 4" descr="https://2.bp.blogspot.com/-6XgdSiqu04A/Tyej-kjHwQI/AAAAAAAAAkg/wo-PVn5k3jw/s1600/V3D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928802"/>
            <a:ext cx="4442433" cy="4643470"/>
          </a:xfrm>
          <a:prstGeom prst="rect">
            <a:avLst/>
          </a:prstGeom>
          <a:noFill/>
        </p:spPr>
      </p:pic>
      <p:sp>
        <p:nvSpPr>
          <p:cNvPr id="19" name="ZoneTexte 99"/>
          <p:cNvSpPr txBox="1">
            <a:spLocks noChangeArrowheads="1"/>
          </p:cNvSpPr>
          <p:nvPr/>
        </p:nvSpPr>
        <p:spPr bwMode="auto">
          <a:xfrm>
            <a:off x="428596" y="642918"/>
            <a:ext cx="80572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dirty="0" err="1" smtClean="0"/>
              <a:t>Topography</a:t>
            </a:r>
            <a:r>
              <a:rPr lang="fr-FR" sz="2400" dirty="0" smtClean="0"/>
              <a:t> of Electric </a:t>
            </a:r>
            <a:r>
              <a:rPr lang="fr-FR" sz="2400" dirty="0" err="1" smtClean="0"/>
              <a:t>potential</a:t>
            </a:r>
            <a:r>
              <a:rPr lang="fr-FR" sz="2400" dirty="0" smtClean="0"/>
              <a:t> V </a:t>
            </a:r>
            <a:r>
              <a:rPr lang="fr-FR" sz="2400" dirty="0" err="1" smtClean="0"/>
              <a:t>created</a:t>
            </a:r>
            <a:r>
              <a:rPr lang="fr-FR" sz="2400" dirty="0" smtClean="0"/>
              <a:t> by a </a:t>
            </a:r>
            <a:r>
              <a:rPr lang="fr-FR" sz="2400" dirty="0" err="1" smtClean="0"/>
              <a:t>ponctual</a:t>
            </a:r>
            <a:r>
              <a:rPr lang="fr-FR" sz="2400" dirty="0" smtClean="0"/>
              <a:t> charge 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5918" y="1428736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q&gt;0</a:t>
            </a:r>
            <a:endParaRPr lang="fr-FR" sz="3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143636" y="1643050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q&lt;0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451460" y="3429000"/>
            <a:ext cx="1406160" cy="1251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42"/>
          <p:cNvGrpSpPr/>
          <p:nvPr/>
        </p:nvGrpSpPr>
        <p:grpSpPr>
          <a:xfrm>
            <a:off x="714348" y="3286681"/>
            <a:ext cx="3357586" cy="2357690"/>
            <a:chOff x="-147473" y="1643844"/>
            <a:chExt cx="4612819" cy="3357586"/>
          </a:xfrm>
        </p:grpSpPr>
        <p:cxnSp>
          <p:nvCxnSpPr>
            <p:cNvPr id="11" name="Connecteur droit 10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>
              <a:endCxn id="14" idx="7"/>
            </p:cNvCxnSpPr>
            <p:nvPr/>
          </p:nvCxnSpPr>
          <p:spPr>
            <a:xfrm flipV="1">
              <a:off x="1214413" y="2618975"/>
              <a:ext cx="2146422" cy="19530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25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26" name="Connecteur droit avec flèche 25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85"/>
          <p:cNvGrpSpPr/>
          <p:nvPr/>
        </p:nvGrpSpPr>
        <p:grpSpPr>
          <a:xfrm>
            <a:off x="4714876" y="3214686"/>
            <a:ext cx="3000396" cy="2501124"/>
            <a:chOff x="522474" y="1643050"/>
            <a:chExt cx="3942872" cy="3358380"/>
          </a:xfrm>
        </p:grpSpPr>
        <p:cxnSp>
          <p:nvCxnSpPr>
            <p:cNvPr id="47" name="Connecteur droit 46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60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60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endCxn id="60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56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59" name="Connecteur droit avec flèche 58"/>
            <p:cNvCxnSpPr>
              <a:endCxn id="60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61" name="Connecteur droit avec flèche 60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Connecteur droit avec flèche 75"/>
          <p:cNvCxnSpPr/>
          <p:nvPr/>
        </p:nvCxnSpPr>
        <p:spPr bwMode="auto">
          <a:xfrm rot="10800000">
            <a:off x="6000760" y="4143380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 bwMode="auto">
          <a:xfrm rot="5400000" flipH="1" flipV="1">
            <a:off x="6025925" y="4475405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43"/>
          <p:cNvSpPr txBox="1">
            <a:spLocks noChangeArrowheads="1"/>
          </p:cNvSpPr>
          <p:nvPr/>
        </p:nvSpPr>
        <p:spPr bwMode="auto">
          <a:xfrm>
            <a:off x="7929586" y="3357562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79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68940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Superposition: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cxnSp>
        <p:nvCxnSpPr>
          <p:cNvPr id="80" name="Connecteur droit avec flèche 79"/>
          <p:cNvCxnSpPr/>
          <p:nvPr/>
        </p:nvCxnSpPr>
        <p:spPr>
          <a:xfrm rot="5400000" flipH="1" flipV="1">
            <a:off x="6195652" y="4677762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H="1">
            <a:off x="6437384" y="4411749"/>
            <a:ext cx="326171" cy="2660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2500306"/>
            <a:ext cx="39817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Ellipse 82"/>
          <p:cNvSpPr/>
          <p:nvPr/>
        </p:nvSpPr>
        <p:spPr>
          <a:xfrm>
            <a:off x="4500562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rot="16200000" flipH="1">
            <a:off x="5072066" y="2285992"/>
            <a:ext cx="500065" cy="50006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162" idx="2"/>
          </p:cNvCxnSpPr>
          <p:nvPr/>
        </p:nvCxnSpPr>
        <p:spPr>
          <a:xfrm rot="10800000" flipH="1">
            <a:off x="4500562" y="2285993"/>
            <a:ext cx="571504" cy="5357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rot="5400000" flipH="1" flipV="1">
            <a:off x="2564342" y="2601743"/>
            <a:ext cx="1966213" cy="219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643438" y="2786058"/>
            <a:ext cx="1762101" cy="17275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e 42"/>
          <p:cNvGrpSpPr/>
          <p:nvPr/>
        </p:nvGrpSpPr>
        <p:grpSpPr>
          <a:xfrm>
            <a:off x="714348" y="3286681"/>
            <a:ext cx="3357586" cy="2357690"/>
            <a:chOff x="-147473" y="1643844"/>
            <a:chExt cx="4612819" cy="3357586"/>
          </a:xfrm>
        </p:grpSpPr>
        <p:cxnSp>
          <p:nvCxnSpPr>
            <p:cNvPr id="89" name="Connecteur droit 88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endCxn id="92" idx="7"/>
            </p:cNvCxnSpPr>
            <p:nvPr/>
          </p:nvCxnSpPr>
          <p:spPr>
            <a:xfrm flipV="1">
              <a:off x="1214413" y="2618975"/>
              <a:ext cx="2146422" cy="19530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93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5" name="Connecteur droit avec flèche 94"/>
            <p:cNvCxnSpPr/>
            <p:nvPr/>
          </p:nvCxnSpPr>
          <p:spPr bwMode="auto">
            <a:xfrm rot="5400000" flipH="1" flipV="1">
              <a:off x="2001026" y="3214686"/>
              <a:ext cx="1285090" cy="7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 bwMode="auto">
            <a:xfrm flipV="1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/>
            <p:cNvCxnSpPr/>
            <p:nvPr/>
          </p:nvCxnSpPr>
          <p:spPr bwMode="auto">
            <a:xfrm rot="10800000">
              <a:off x="2143108" y="2786058"/>
              <a:ext cx="1000132" cy="92869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lipse 97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98"/>
            <p:cNvCxnSpPr/>
            <p:nvPr/>
          </p:nvCxnSpPr>
          <p:spPr>
            <a:xfrm>
              <a:off x="710229" y="3273745"/>
              <a:ext cx="375511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43"/>
            <p:cNvSpPr txBox="1">
              <a:spLocks noChangeArrowheads="1"/>
            </p:cNvSpPr>
            <p:nvPr/>
          </p:nvSpPr>
          <p:spPr bwMode="auto">
            <a:xfrm>
              <a:off x="-147473" y="1846520"/>
              <a:ext cx="936089" cy="54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b="1" dirty="0"/>
                <a:t>q</a:t>
              </a:r>
              <a:r>
                <a:rPr lang="fr-FR" sz="2400" b="1" baseline="-25000" dirty="0"/>
                <a:t>1</a:t>
              </a:r>
              <a:r>
                <a:rPr lang="fr-FR" sz="2400" b="1" dirty="0"/>
                <a:t>&gt;0</a:t>
              </a:r>
            </a:p>
          </p:txBody>
        </p:sp>
        <p:sp>
          <p:nvSpPr>
            <p:cNvPr id="101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02" name="Connecteur droit avec flèche 101"/>
            <p:cNvCxnSpPr/>
            <p:nvPr/>
          </p:nvCxnSpPr>
          <p:spPr bwMode="auto">
            <a:xfrm>
              <a:off x="2000232" y="3286124"/>
              <a:ext cx="128588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Ellipse 102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04" name="Connecteur droit avec flèche 103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avec flèche 104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 bwMode="auto">
            <a:xfrm rot="10800000">
              <a:off x="1285852" y="1928802"/>
              <a:ext cx="214314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85"/>
          <p:cNvGrpSpPr/>
          <p:nvPr/>
        </p:nvGrpSpPr>
        <p:grpSpPr>
          <a:xfrm>
            <a:off x="4714876" y="3214686"/>
            <a:ext cx="3000396" cy="2501124"/>
            <a:chOff x="522474" y="1643050"/>
            <a:chExt cx="3942872" cy="3358380"/>
          </a:xfrm>
        </p:grpSpPr>
        <p:cxnSp>
          <p:nvCxnSpPr>
            <p:cNvPr id="121" name="Connecteur droit 120"/>
            <p:cNvCxnSpPr/>
            <p:nvPr/>
          </p:nvCxnSpPr>
          <p:spPr>
            <a:xfrm rot="5400000">
              <a:off x="1107257" y="3250405"/>
              <a:ext cx="307183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1179619" y="1834897"/>
              <a:ext cx="2963754" cy="2879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 flipV="1">
              <a:off x="1214414" y="1643050"/>
              <a:ext cx="3143272" cy="29289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Ellipse 123"/>
            <p:cNvSpPr/>
            <p:nvPr/>
          </p:nvSpPr>
          <p:spPr>
            <a:xfrm>
              <a:off x="1714480" y="2357430"/>
              <a:ext cx="1928826" cy="178595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i="1" dirty="0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2071670" y="2714620"/>
              <a:ext cx="1143008" cy="107157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2357422" y="3000372"/>
              <a:ext cx="571504" cy="57150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7" name="Connecteur droit avec flèche 126"/>
            <p:cNvCxnSpPr>
              <a:stCxn id="134" idx="0"/>
            </p:cNvCxnSpPr>
            <p:nvPr/>
          </p:nvCxnSpPr>
          <p:spPr bwMode="auto">
            <a:xfrm rot="5400000" flipH="1" flipV="1">
              <a:off x="2358217" y="2857498"/>
              <a:ext cx="570708" cy="79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/>
            <p:cNvCxnSpPr>
              <a:stCxn id="134" idx="7"/>
            </p:cNvCxnSpPr>
            <p:nvPr/>
          </p:nvCxnSpPr>
          <p:spPr bwMode="auto">
            <a:xfrm rot="5400000" flipH="1" flipV="1">
              <a:off x="2744203" y="2786060"/>
              <a:ext cx="399035" cy="399036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>
              <a:endCxn id="134" idx="5"/>
            </p:cNvCxnSpPr>
            <p:nvPr/>
          </p:nvCxnSpPr>
          <p:spPr bwMode="auto">
            <a:xfrm rot="10800000">
              <a:off x="2744203" y="3387152"/>
              <a:ext cx="399037" cy="327601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Ellipse 129"/>
            <p:cNvSpPr/>
            <p:nvPr/>
          </p:nvSpPr>
          <p:spPr>
            <a:xfrm>
              <a:off x="1357290" y="2071678"/>
              <a:ext cx="2571768" cy="2357454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130"/>
            <p:cNvCxnSpPr/>
            <p:nvPr/>
          </p:nvCxnSpPr>
          <p:spPr>
            <a:xfrm>
              <a:off x="522474" y="3273745"/>
              <a:ext cx="394287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45"/>
            <p:cNvSpPr txBox="1">
              <a:spLocks noChangeArrowheads="1"/>
            </p:cNvSpPr>
            <p:nvPr/>
          </p:nvSpPr>
          <p:spPr bwMode="auto">
            <a:xfrm>
              <a:off x="3487149" y="3256271"/>
              <a:ext cx="244765" cy="35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000" b="1"/>
                <a:t>r</a:t>
              </a:r>
            </a:p>
          </p:txBody>
        </p:sp>
        <p:cxnSp>
          <p:nvCxnSpPr>
            <p:cNvPr id="133" name="Connecteur droit avec flèche 132"/>
            <p:cNvCxnSpPr>
              <a:endCxn id="134" idx="2"/>
            </p:cNvCxnSpPr>
            <p:nvPr/>
          </p:nvCxnSpPr>
          <p:spPr bwMode="auto">
            <a:xfrm>
              <a:off x="2000232" y="3286124"/>
              <a:ext cx="500066" cy="2132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 bwMode="auto">
            <a:xfrm>
              <a:off x="2500298" y="3143248"/>
              <a:ext cx="285753" cy="2857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135" name="Connecteur droit avec flèche 134"/>
            <p:cNvCxnSpPr/>
            <p:nvPr/>
          </p:nvCxnSpPr>
          <p:spPr bwMode="auto">
            <a:xfrm flipV="1">
              <a:off x="3214678" y="2357430"/>
              <a:ext cx="366713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 bwMode="auto">
            <a:xfrm flipV="1">
              <a:off x="3714744" y="2000240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136"/>
            <p:cNvCxnSpPr/>
            <p:nvPr/>
          </p:nvCxnSpPr>
          <p:spPr bwMode="auto">
            <a:xfrm rot="10800000">
              <a:off x="1714480" y="2357430"/>
              <a:ext cx="357190" cy="34766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137"/>
            <p:cNvCxnSpPr/>
            <p:nvPr/>
          </p:nvCxnSpPr>
          <p:spPr bwMode="auto">
            <a:xfrm rot="5400000" flipH="1" flipV="1">
              <a:off x="2433623" y="2281229"/>
              <a:ext cx="41910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/>
            <p:cNvCxnSpPr/>
            <p:nvPr/>
          </p:nvCxnSpPr>
          <p:spPr bwMode="auto">
            <a:xfrm rot="16200000" flipH="1">
              <a:off x="3214678" y="3786190"/>
              <a:ext cx="285752" cy="285752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139"/>
            <p:cNvCxnSpPr/>
            <p:nvPr/>
          </p:nvCxnSpPr>
          <p:spPr bwMode="auto">
            <a:xfrm rot="5400000">
              <a:off x="2424097" y="4210055"/>
              <a:ext cx="438154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avec flèche 140"/>
            <p:cNvCxnSpPr/>
            <p:nvPr/>
          </p:nvCxnSpPr>
          <p:spPr bwMode="auto">
            <a:xfrm rot="10800000" flipV="1">
              <a:off x="1357290" y="3276598"/>
              <a:ext cx="500066" cy="9526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avec flèche 141"/>
            <p:cNvCxnSpPr/>
            <p:nvPr/>
          </p:nvCxnSpPr>
          <p:spPr bwMode="auto">
            <a:xfrm rot="10800000" flipV="1">
              <a:off x="1714480" y="3776664"/>
              <a:ext cx="357190" cy="295278"/>
            </a:xfrm>
            <a:prstGeom prst="straightConnector1">
              <a:avLst/>
            </a:prstGeom>
            <a:ln w="41275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/>
            <p:cNvCxnSpPr/>
            <p:nvPr/>
          </p:nvCxnSpPr>
          <p:spPr bwMode="auto">
            <a:xfrm flipV="1">
              <a:off x="3428992" y="3286124"/>
              <a:ext cx="500066" cy="1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avec flèche 143"/>
            <p:cNvCxnSpPr/>
            <p:nvPr/>
          </p:nvCxnSpPr>
          <p:spPr bwMode="auto">
            <a:xfrm rot="5400000" flipH="1" flipV="1">
              <a:off x="2505060" y="1781164"/>
              <a:ext cx="276228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avec flèche 144"/>
            <p:cNvCxnSpPr/>
            <p:nvPr/>
          </p:nvCxnSpPr>
          <p:spPr bwMode="auto">
            <a:xfrm rot="10800000" flipV="1">
              <a:off x="785786" y="3276600"/>
              <a:ext cx="285752" cy="952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/>
            <p:cNvCxnSpPr/>
            <p:nvPr/>
          </p:nvCxnSpPr>
          <p:spPr bwMode="auto">
            <a:xfrm flipV="1">
              <a:off x="1285852" y="4286256"/>
              <a:ext cx="233361" cy="204790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/>
            <p:cNvCxnSpPr/>
            <p:nvPr/>
          </p:nvCxnSpPr>
          <p:spPr bwMode="auto">
            <a:xfrm rot="5400000">
              <a:off x="2495536" y="4852998"/>
              <a:ext cx="295276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/>
            <p:cNvCxnSpPr/>
            <p:nvPr/>
          </p:nvCxnSpPr>
          <p:spPr bwMode="auto">
            <a:xfrm>
              <a:off x="4071934" y="3286124"/>
              <a:ext cx="285752" cy="1588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avec flèche 148"/>
            <p:cNvCxnSpPr/>
            <p:nvPr/>
          </p:nvCxnSpPr>
          <p:spPr bwMode="auto">
            <a:xfrm rot="16200000" flipH="1">
              <a:off x="3709982" y="4281494"/>
              <a:ext cx="223838" cy="214314"/>
            </a:xfrm>
            <a:prstGeom prst="straightConnector1">
              <a:avLst/>
            </a:prstGeom>
            <a:ln w="4445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Connecteur droit avec flèche 149"/>
          <p:cNvCxnSpPr/>
          <p:nvPr/>
        </p:nvCxnSpPr>
        <p:spPr bwMode="auto">
          <a:xfrm rot="10800000">
            <a:off x="6000760" y="4143380"/>
            <a:ext cx="265371" cy="224502"/>
          </a:xfrm>
          <a:prstGeom prst="straightConnector1">
            <a:avLst/>
          </a:prstGeom>
          <a:ln w="41275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 bwMode="auto">
          <a:xfrm rot="5400000" flipH="1" flipV="1">
            <a:off x="6025925" y="4475405"/>
            <a:ext cx="180309" cy="230639"/>
          </a:xfrm>
          <a:prstGeom prst="straightConnector1">
            <a:avLst/>
          </a:prstGeom>
          <a:ln w="41275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ZoneTexte 43"/>
          <p:cNvSpPr txBox="1">
            <a:spLocks noChangeArrowheads="1"/>
          </p:cNvSpPr>
          <p:nvPr/>
        </p:nvSpPr>
        <p:spPr bwMode="auto">
          <a:xfrm>
            <a:off x="7929586" y="3357562"/>
            <a:ext cx="7633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r>
              <a:rPr lang="fr-FR" sz="2400" b="1" dirty="0" smtClean="0"/>
              <a:t>&lt;0</a:t>
            </a:r>
            <a:endParaRPr lang="fr-FR" sz="2400" b="1" dirty="0"/>
          </a:p>
        </p:txBody>
      </p:sp>
      <p:sp>
        <p:nvSpPr>
          <p:cNvPr id="153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68940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Superposition: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cxnSp>
        <p:nvCxnSpPr>
          <p:cNvPr id="154" name="Connecteur droit avec flèche 153"/>
          <p:cNvCxnSpPr/>
          <p:nvPr/>
        </p:nvCxnSpPr>
        <p:spPr>
          <a:xfrm rot="5400000" flipH="1" flipV="1">
            <a:off x="6195652" y="4677762"/>
            <a:ext cx="266014" cy="1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 flipH="1">
            <a:off x="6437384" y="4411749"/>
            <a:ext cx="326171" cy="2660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2500306"/>
            <a:ext cx="39817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928934"/>
            <a:ext cx="500066" cy="35719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071810"/>
            <a:ext cx="500066" cy="410431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  <p:cxnSp>
        <p:nvCxnSpPr>
          <p:cNvPr id="159" name="Connecteur droit avec flèche 158"/>
          <p:cNvCxnSpPr/>
          <p:nvPr/>
        </p:nvCxnSpPr>
        <p:spPr>
          <a:xfrm rot="5400000" flipH="1" flipV="1">
            <a:off x="3857620" y="3214686"/>
            <a:ext cx="214314" cy="21431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 rot="16200000" flipH="1">
            <a:off x="5286380" y="3429000"/>
            <a:ext cx="214314" cy="214314"/>
          </a:xfrm>
          <a:prstGeom prst="straightConnector1">
            <a:avLst/>
          </a:prstGeom>
          <a:ln w="412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/>
          <p:cNvCxnSpPr>
            <a:stCxn id="162" idx="0"/>
          </p:cNvCxnSpPr>
          <p:nvPr/>
        </p:nvCxnSpPr>
        <p:spPr>
          <a:xfrm rot="16200000" flipH="1">
            <a:off x="4589859" y="2732480"/>
            <a:ext cx="571506" cy="5357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Ellipse 161"/>
          <p:cNvSpPr/>
          <p:nvPr/>
        </p:nvSpPr>
        <p:spPr>
          <a:xfrm>
            <a:off x="4500562" y="2714620"/>
            <a:ext cx="214314" cy="214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643050"/>
            <a:ext cx="819149" cy="41614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6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357562"/>
            <a:ext cx="804862" cy="437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165" name="Connecteur droit avec flèche 164"/>
          <p:cNvCxnSpPr/>
          <p:nvPr/>
        </p:nvCxnSpPr>
        <p:spPr>
          <a:xfrm rot="5400000" flipH="1" flipV="1">
            <a:off x="5143502" y="2786060"/>
            <a:ext cx="428632" cy="42862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avec flèche 165"/>
          <p:cNvCxnSpPr/>
          <p:nvPr/>
        </p:nvCxnSpPr>
        <p:spPr>
          <a:xfrm rot="5400000" flipH="1" flipV="1">
            <a:off x="5089132" y="2268926"/>
            <a:ext cx="1588" cy="10358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1285860"/>
            <a:ext cx="4374546" cy="114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8" name="Rectangle 167"/>
          <p:cNvSpPr/>
          <p:nvPr/>
        </p:nvSpPr>
        <p:spPr>
          <a:xfrm>
            <a:off x="3857620" y="1785926"/>
            <a:ext cx="7143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ZoneTexte 168"/>
          <p:cNvSpPr txBox="1"/>
          <p:nvPr/>
        </p:nvSpPr>
        <p:spPr>
          <a:xfrm>
            <a:off x="3714744" y="178592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2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3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sp>
        <p:nvSpPr>
          <p:cNvPr id="120" name="ZoneTexte 43"/>
          <p:cNvSpPr txBox="1">
            <a:spLocks noChangeArrowheads="1"/>
          </p:cNvSpPr>
          <p:nvPr/>
        </p:nvSpPr>
        <p:spPr bwMode="auto">
          <a:xfrm>
            <a:off x="4572000" y="4429132"/>
            <a:ext cx="2715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opposite </a:t>
            </a:r>
            <a:endParaRPr lang="fr-FR" sz="2400" b="1" dirty="0"/>
          </a:p>
        </p:txBody>
      </p:sp>
      <p:sp>
        <p:nvSpPr>
          <p:cNvPr id="170" name="ZoneTexte 43"/>
          <p:cNvSpPr txBox="1">
            <a:spLocks noChangeArrowheads="1"/>
          </p:cNvSpPr>
          <p:nvPr/>
        </p:nvSpPr>
        <p:spPr bwMode="auto">
          <a:xfrm>
            <a:off x="4643438" y="2786058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equal</a:t>
            </a:r>
            <a:r>
              <a:rPr lang="fr-FR" sz="2400" b="1" dirty="0" smtClean="0"/>
              <a:t> and &lt;0</a:t>
            </a:r>
          </a:p>
        </p:txBody>
      </p:sp>
      <p:pic>
        <p:nvPicPr>
          <p:cNvPr id="171" name="Picture 2" descr="Résultat de recherche d'images pour &quot;field lines of two  charg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85860"/>
            <a:ext cx="3088257" cy="4916505"/>
          </a:xfrm>
          <a:prstGeom prst="rect">
            <a:avLst/>
          </a:prstGeom>
          <a:noFill/>
        </p:spPr>
      </p:pic>
      <p:sp>
        <p:nvSpPr>
          <p:cNvPr id="172" name="ZoneTexte 171"/>
          <p:cNvSpPr txBox="1"/>
          <p:nvPr/>
        </p:nvSpPr>
        <p:spPr>
          <a:xfrm>
            <a:off x="5072066" y="1500174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3429024" cy="253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000100" y="3753429"/>
            <a:ext cx="3375386" cy="2461653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5573" y="33490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417973" y="35014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sp>
        <p:nvSpPr>
          <p:cNvPr id="25" name="ZoneTexte 43"/>
          <p:cNvSpPr txBox="1">
            <a:spLocks noChangeArrowheads="1"/>
          </p:cNvSpPr>
          <p:nvPr/>
        </p:nvSpPr>
        <p:spPr bwMode="auto">
          <a:xfrm>
            <a:off x="4572000" y="4429132"/>
            <a:ext cx="2715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opposite </a:t>
            </a:r>
            <a:endParaRPr lang="fr-FR" sz="24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072066" y="1500174"/>
            <a:ext cx="30684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5">
                    <a:lumMod val="75000"/>
                  </a:schemeClr>
                </a:solidFill>
              </a:rPr>
              <a:t>Field </a:t>
            </a:r>
            <a:r>
              <a:rPr lang="fr-FR" sz="2800" b="1" dirty="0" err="1" smtClean="0">
                <a:solidFill>
                  <a:schemeClr val="accent5">
                    <a:lumMod val="75000"/>
                  </a:schemeClr>
                </a:solidFill>
              </a:rPr>
              <a:t>lines</a:t>
            </a:r>
            <a:endParaRPr lang="fr-FR" sz="2800" b="1" dirty="0" smtClean="0">
              <a:solidFill>
                <a:srgbClr val="FF0000"/>
              </a:solidFill>
            </a:endParaRPr>
          </a:p>
          <a:p>
            <a:r>
              <a:rPr lang="fr-FR" sz="2800" b="1" dirty="0" err="1" smtClean="0">
                <a:solidFill>
                  <a:srgbClr val="00B050"/>
                </a:solidFill>
              </a:rPr>
              <a:t>Equipotential</a:t>
            </a:r>
            <a:r>
              <a:rPr lang="fr-FR" sz="2800" b="1" dirty="0" smtClean="0">
                <a:solidFill>
                  <a:srgbClr val="00B050"/>
                </a:solidFill>
              </a:rPr>
              <a:t> </a:t>
            </a:r>
            <a:r>
              <a:rPr lang="fr-FR" sz="2800" b="1" dirty="0" err="1" smtClean="0">
                <a:solidFill>
                  <a:srgbClr val="00B050"/>
                </a:solidFill>
              </a:rPr>
              <a:t>lines</a:t>
            </a:r>
            <a:endParaRPr lang="fr-FR" sz="2800" b="1" dirty="0">
              <a:solidFill>
                <a:srgbClr val="00B050"/>
              </a:solidFill>
            </a:endParaRPr>
          </a:p>
        </p:txBody>
      </p:sp>
      <p:sp>
        <p:nvSpPr>
          <p:cNvPr id="28" name="ZoneTexte 43"/>
          <p:cNvSpPr txBox="1">
            <a:spLocks noChangeArrowheads="1"/>
          </p:cNvSpPr>
          <p:nvPr/>
        </p:nvSpPr>
        <p:spPr bwMode="auto">
          <a:xfrm>
            <a:off x="4643438" y="2786058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 and q</a:t>
            </a:r>
            <a:r>
              <a:rPr lang="fr-FR" sz="2400" b="1" baseline="-25000" dirty="0" smtClean="0"/>
              <a:t>2 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equal</a:t>
            </a:r>
            <a:r>
              <a:rPr lang="fr-FR" sz="2400" b="1" dirty="0" smtClean="0"/>
              <a:t> and &lt;0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https://3.bp.blogspot.com/-14PhDG6y9tg/TyekAIuGNrI/AAAAAAAAAk0/fCG2CJRegXM/s1600/V3D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4786314" y="3643314"/>
            <a:ext cx="3786214" cy="2714644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3429024" cy="253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000100" y="3753429"/>
            <a:ext cx="3375386" cy="2461653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1142976" y="1285860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1071538" y="3500438"/>
            <a:ext cx="28575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5573" y="33490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417973" y="3501443"/>
            <a:ext cx="306163" cy="29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9528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</a:t>
            </a:r>
            <a:r>
              <a:rPr lang="fr-FR" sz="2400" b="1" dirty="0" err="1" smtClean="0"/>
              <a:t>two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20" name="Picture 4" descr="https://1.bp.blogspot.com/-VI7PmjZok-k/Tyej-FZ4FhI/AAAAAAAAAkc/JN8Ai1xpi3Q/s1600/V3D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1142984"/>
            <a:ext cx="4071934" cy="2953068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5214942" y="714356"/>
            <a:ext cx="346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Topography</a:t>
            </a:r>
            <a:r>
              <a:rPr lang="fr-FR" dirty="0" smtClean="0"/>
              <a:t> of Electric </a:t>
            </a:r>
            <a:r>
              <a:rPr lang="fr-FR" dirty="0" err="1" smtClean="0"/>
              <a:t>potential</a:t>
            </a:r>
            <a:r>
              <a:rPr lang="fr-FR" dirty="0" smtClean="0"/>
              <a:t> V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57183" y="1214422"/>
            <a:ext cx="1943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!! (q&gt;0 on </a:t>
            </a:r>
            <a:r>
              <a:rPr lang="fr-FR" dirty="0" err="1" smtClean="0"/>
              <a:t>map</a:t>
            </a:r>
            <a:r>
              <a:rPr lang="fr-FR" dirty="0" smtClean="0"/>
              <a:t>….)</a:t>
            </a:r>
          </a:p>
          <a:p>
            <a:pPr algn="ctr"/>
            <a:r>
              <a:rPr lang="fr-FR" dirty="0" err="1" smtClean="0"/>
              <a:t>Should</a:t>
            </a:r>
            <a:r>
              <a:rPr lang="fr-FR" dirty="0" smtClean="0"/>
              <a:t> go down !!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42976" y="785794"/>
            <a:ext cx="685804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600" b="1" dirty="0" smtClean="0">
              <a:solidFill>
                <a:srgbClr val="222222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600" b="1" dirty="0" err="1" smtClean="0">
                <a:solidFill>
                  <a:srgbClr val="222222"/>
                </a:solidFill>
                <a:latin typeface="+mj-lt"/>
                <a:ea typeface="Times New Roman" pitchFamily="18" charset="0"/>
                <a:cs typeface="Arial" pitchFamily="34" charset="0"/>
              </a:rPr>
              <a:t>Electrostatics</a:t>
            </a:r>
            <a:r>
              <a:rPr lang="fr-FR" sz="3600" b="1" dirty="0" smtClean="0">
                <a:solidFill>
                  <a:srgbClr val="222222"/>
                </a:solidFill>
                <a:latin typeface="+mj-lt"/>
                <a:ea typeface="Times New Roman" pitchFamily="18" charset="0"/>
                <a:cs typeface="Arial" pitchFamily="34" charset="0"/>
              </a:rPr>
              <a:t> – General contents</a:t>
            </a: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   </a:t>
            </a:r>
            <a:endParaRPr lang="fr-FR" sz="3600" b="1" dirty="0" smtClean="0">
              <a:solidFill>
                <a:srgbClr val="FF0000"/>
              </a:solidFill>
              <a:latin typeface="+mj-lt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4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eau&quot;"/>
          <p:cNvSpPr>
            <a:spLocks noChangeAspect="1" noChangeArrowheads="1"/>
          </p:cNvSpPr>
          <p:nvPr/>
        </p:nvSpPr>
        <p:spPr bwMode="auto">
          <a:xfrm>
            <a:off x="-1500230" y="92867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1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643042" y="2143116"/>
            <a:ext cx="51882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Chapter</a:t>
            </a:r>
            <a:r>
              <a:rPr lang="fr-FR" b="1" dirty="0" smtClean="0">
                <a:solidFill>
                  <a:srgbClr val="FF0000"/>
                </a:solidFill>
              </a:rPr>
              <a:t> I: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b="1" dirty="0" smtClean="0"/>
              <a:t>Introduction and Concepts </a:t>
            </a:r>
            <a:endParaRPr lang="fr-FR" dirty="0" smtClean="0"/>
          </a:p>
          <a:p>
            <a:endParaRPr lang="fr-FR" dirty="0" smtClean="0"/>
          </a:p>
          <a:p>
            <a:r>
              <a:rPr lang="fr-FR" b="1" dirty="0" err="1" smtClean="0">
                <a:solidFill>
                  <a:srgbClr val="FF0000"/>
                </a:solidFill>
              </a:rPr>
              <a:t>Chapter</a:t>
            </a:r>
            <a:r>
              <a:rPr lang="fr-FR" b="1" dirty="0" smtClean="0">
                <a:solidFill>
                  <a:srgbClr val="FF0000"/>
                </a:solidFill>
              </a:rPr>
              <a:t> II:  </a:t>
            </a:r>
            <a:r>
              <a:rPr lang="en-US" b="1" dirty="0" smtClean="0"/>
              <a:t>Examples of Electric field calculations</a:t>
            </a:r>
          </a:p>
          <a:p>
            <a:endParaRPr lang="fr-FR" dirty="0" smtClean="0"/>
          </a:p>
          <a:p>
            <a:r>
              <a:rPr lang="fr-FR" b="1" dirty="0" err="1" smtClean="0">
                <a:solidFill>
                  <a:srgbClr val="FF0000"/>
                </a:solidFill>
              </a:rPr>
              <a:t>Chapter</a:t>
            </a:r>
            <a:r>
              <a:rPr lang="fr-FR" b="1" dirty="0" smtClean="0">
                <a:solidFill>
                  <a:srgbClr val="FF0000"/>
                </a:solidFill>
              </a:rPr>
              <a:t> III: </a:t>
            </a:r>
            <a:r>
              <a:rPr lang="fr-FR" b="1" dirty="0" smtClean="0"/>
              <a:t>Gauss </a:t>
            </a:r>
            <a:r>
              <a:rPr lang="fr-FR" b="1" dirty="0" err="1" smtClean="0"/>
              <a:t>Theorem</a:t>
            </a:r>
            <a:endParaRPr lang="fr-FR" dirty="0" smtClean="0"/>
          </a:p>
          <a:p>
            <a:endParaRPr lang="fr-FR" dirty="0" smtClean="0"/>
          </a:p>
          <a:p>
            <a:r>
              <a:rPr lang="fr-FR" b="1" dirty="0" err="1" smtClean="0">
                <a:solidFill>
                  <a:srgbClr val="FF0000"/>
                </a:solidFill>
              </a:rPr>
              <a:t>Chapter</a:t>
            </a:r>
            <a:r>
              <a:rPr lang="fr-FR" b="1" dirty="0" smtClean="0">
                <a:solidFill>
                  <a:srgbClr val="FF0000"/>
                </a:solidFill>
              </a:rPr>
              <a:t> IV: </a:t>
            </a:r>
            <a:r>
              <a:rPr lang="en-US" b="1" dirty="0" smtClean="0"/>
              <a:t> Applications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286256"/>
            <a:ext cx="512160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e 16"/>
          <p:cNvGrpSpPr/>
          <p:nvPr/>
        </p:nvGrpSpPr>
        <p:grpSpPr>
          <a:xfrm>
            <a:off x="1071538" y="2143116"/>
            <a:ext cx="285752" cy="285752"/>
            <a:chOff x="1214414" y="2000240"/>
            <a:chExt cx="428628" cy="429422"/>
          </a:xfrm>
        </p:grpSpPr>
        <p:cxnSp>
          <p:nvCxnSpPr>
            <p:cNvPr id="17" name="Connecteur droit 1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8"/>
          <p:cNvGrpSpPr/>
          <p:nvPr/>
        </p:nvGrpSpPr>
        <p:grpSpPr>
          <a:xfrm>
            <a:off x="1428728" y="1500174"/>
            <a:ext cx="214314" cy="214314"/>
            <a:chOff x="1214414" y="2000240"/>
            <a:chExt cx="428628" cy="429422"/>
          </a:xfrm>
        </p:grpSpPr>
        <p:cxnSp>
          <p:nvCxnSpPr>
            <p:cNvPr id="21" name="Connecteur droit 20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1"/>
          <p:cNvGrpSpPr/>
          <p:nvPr/>
        </p:nvGrpSpPr>
        <p:grpSpPr>
          <a:xfrm>
            <a:off x="642910" y="1643050"/>
            <a:ext cx="214314" cy="214314"/>
            <a:chOff x="1214414" y="2000240"/>
            <a:chExt cx="428628" cy="429422"/>
          </a:xfrm>
        </p:grpSpPr>
        <p:cxnSp>
          <p:nvCxnSpPr>
            <p:cNvPr id="24" name="Connecteur droit 23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4"/>
          <p:cNvGrpSpPr/>
          <p:nvPr/>
        </p:nvGrpSpPr>
        <p:grpSpPr>
          <a:xfrm>
            <a:off x="857224" y="2786058"/>
            <a:ext cx="214314" cy="286546"/>
            <a:chOff x="1214414" y="2000240"/>
            <a:chExt cx="428628" cy="429422"/>
          </a:xfrm>
        </p:grpSpPr>
        <p:cxnSp>
          <p:nvCxnSpPr>
            <p:cNvPr id="27" name="Connecteur droit 26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7"/>
          <p:cNvGrpSpPr/>
          <p:nvPr/>
        </p:nvGrpSpPr>
        <p:grpSpPr>
          <a:xfrm>
            <a:off x="2071670" y="1500174"/>
            <a:ext cx="285752" cy="285752"/>
            <a:chOff x="1214414" y="2000240"/>
            <a:chExt cx="428628" cy="429422"/>
          </a:xfrm>
        </p:grpSpPr>
        <p:cxnSp>
          <p:nvCxnSpPr>
            <p:cNvPr id="30" name="Connecteur droit 29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0"/>
          <p:cNvGrpSpPr/>
          <p:nvPr/>
        </p:nvGrpSpPr>
        <p:grpSpPr>
          <a:xfrm>
            <a:off x="2714612" y="1714488"/>
            <a:ext cx="285752" cy="214314"/>
            <a:chOff x="1214414" y="2000240"/>
            <a:chExt cx="428628" cy="429422"/>
          </a:xfrm>
        </p:grpSpPr>
        <p:cxnSp>
          <p:nvCxnSpPr>
            <p:cNvPr id="33" name="Connecteur droit 32"/>
            <p:cNvCxnSpPr/>
            <p:nvPr/>
          </p:nvCxnSpPr>
          <p:spPr>
            <a:xfrm rot="5400000">
              <a:off x="1213620" y="2214554"/>
              <a:ext cx="429422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3"/>
          <p:cNvGrpSpPr/>
          <p:nvPr/>
        </p:nvGrpSpPr>
        <p:grpSpPr>
          <a:xfrm>
            <a:off x="6072198" y="3358356"/>
            <a:ext cx="357190" cy="357189"/>
            <a:chOff x="1214414" y="2062267"/>
            <a:chExt cx="428628" cy="306729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1318227" y="2214679"/>
              <a:ext cx="306729" cy="190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1214414" y="2214554"/>
              <a:ext cx="428628" cy="158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eur droit 39"/>
          <p:cNvCxnSpPr/>
          <p:nvPr/>
        </p:nvCxnSpPr>
        <p:spPr>
          <a:xfrm>
            <a:off x="1000100" y="2928934"/>
            <a:ext cx="5286412" cy="6429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928926" y="1928802"/>
            <a:ext cx="3357586" cy="164307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1214414" y="2285992"/>
            <a:ext cx="5072098" cy="12858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571604" y="1643050"/>
            <a:ext cx="857256" cy="50006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214546" y="1643050"/>
            <a:ext cx="928694" cy="6429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785786" y="1785926"/>
            <a:ext cx="1071570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286512" y="3571876"/>
            <a:ext cx="1214446" cy="50006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1000100" y="2928934"/>
            <a:ext cx="714380" cy="7143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1214414" y="2285992"/>
            <a:ext cx="785818" cy="21431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785786" y="1785926"/>
            <a:ext cx="785818" cy="285752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1500166" y="1571612"/>
            <a:ext cx="642942" cy="42862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1857364"/>
            <a:ext cx="714380" cy="42862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214546" y="1643050"/>
            <a:ext cx="785818" cy="57150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571744"/>
            <a:ext cx="545419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071678"/>
            <a:ext cx="369603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1551824"/>
            <a:ext cx="571504" cy="41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ZoneTexte 55"/>
          <p:cNvSpPr txBox="1"/>
          <p:nvPr/>
        </p:nvSpPr>
        <p:spPr>
          <a:xfrm>
            <a:off x="6500826" y="31432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>
            <a:off x="642910" y="928670"/>
            <a:ext cx="2143140" cy="1785950"/>
          </a:xfrm>
          <a:prstGeom prst="triangl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85794"/>
            <a:ext cx="36345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500306"/>
            <a:ext cx="3634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286" y="2500305"/>
            <a:ext cx="355938" cy="34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e 22"/>
          <p:cNvGrpSpPr/>
          <p:nvPr/>
        </p:nvGrpSpPr>
        <p:grpSpPr>
          <a:xfrm>
            <a:off x="3500430" y="1643050"/>
            <a:ext cx="4786346" cy="3457579"/>
            <a:chOff x="3357554" y="2571744"/>
            <a:chExt cx="3819525" cy="2886075"/>
          </a:xfrm>
        </p:grpSpPr>
        <p:pic>
          <p:nvPicPr>
            <p:cNvPr id="50183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7554" y="2571744"/>
              <a:ext cx="3819525" cy="288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5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57686" y="4429132"/>
              <a:ext cx="285752" cy="280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29322" y="4429132"/>
              <a:ext cx="285752" cy="280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3071810"/>
              <a:ext cx="290766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>
            <a:off x="642910" y="928670"/>
            <a:ext cx="2143140" cy="1785950"/>
          </a:xfrm>
          <a:prstGeom prst="triangl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785794"/>
            <a:ext cx="36345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500306"/>
            <a:ext cx="3634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286" y="2500305"/>
            <a:ext cx="355938" cy="34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257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b) N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Picture 12" descr="Résultat de recherche d'images pour &quot;field lines of four   charg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695379">
            <a:off x="3301780" y="1372962"/>
            <a:ext cx="4214842" cy="4214842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500034" y="1214422"/>
            <a:ext cx="1857388" cy="17145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 flipV="1">
            <a:off x="3500430" y="1714488"/>
            <a:ext cx="500066" cy="1444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928694" cy="120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643182"/>
            <a:ext cx="1071570" cy="39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643182"/>
            <a:ext cx="357190" cy="36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1714488"/>
            <a:ext cx="2690813" cy="72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1928802"/>
            <a:ext cx="1071570" cy="54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9124" y="5357826"/>
            <a:ext cx="3054796" cy="78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3786190"/>
            <a:ext cx="4286280" cy="71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0" y="642918"/>
            <a:ext cx="7637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Calculation</a:t>
            </a:r>
            <a:r>
              <a:rPr lang="fr-FR" sz="2400" dirty="0" smtClean="0"/>
              <a:t> of the total </a:t>
            </a:r>
            <a:r>
              <a:rPr lang="fr-FR" sz="2400" dirty="0" err="1" smtClean="0"/>
              <a:t>field</a:t>
            </a:r>
            <a:r>
              <a:rPr lang="fr-FR" sz="2400" dirty="0" smtClean="0"/>
              <a:t> </a:t>
            </a:r>
            <a:r>
              <a:rPr lang="fr-FR" sz="2400" dirty="0" err="1" smtClean="0"/>
              <a:t>produced</a:t>
            </a:r>
            <a:r>
              <a:rPr lang="fr-FR" sz="2400" dirty="0" smtClean="0"/>
              <a:t> by charge distribution</a:t>
            </a:r>
            <a:endParaRPr lang="fr-FR" sz="2400" dirty="0"/>
          </a:p>
        </p:txBody>
      </p:sp>
      <p:sp>
        <p:nvSpPr>
          <p:cNvPr id="49" name="ZoneTexte 48"/>
          <p:cNvSpPr txBox="1"/>
          <p:nvPr/>
        </p:nvSpPr>
        <p:spPr>
          <a:xfrm>
            <a:off x="785786" y="1071546"/>
            <a:ext cx="750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1.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consider</a:t>
            </a:r>
            <a:r>
              <a:rPr lang="fr-FR" b="1" dirty="0" smtClean="0"/>
              <a:t> first </a:t>
            </a:r>
            <a:r>
              <a:rPr lang="fr-FR" b="1" dirty="0" err="1" smtClean="0"/>
              <a:t>elementary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produced</a:t>
            </a:r>
            <a:r>
              <a:rPr lang="fr-FR" b="1" dirty="0" smtClean="0"/>
              <a:t> by </a:t>
            </a:r>
            <a:r>
              <a:rPr lang="fr-FR" b="1" dirty="0" err="1" smtClean="0"/>
              <a:t>element</a:t>
            </a:r>
            <a:r>
              <a:rPr lang="fr-FR" b="1" dirty="0" smtClean="0"/>
              <a:t> </a:t>
            </a:r>
            <a:r>
              <a:rPr lang="fr-FR" b="1" dirty="0" err="1" smtClean="0"/>
              <a:t>dx</a:t>
            </a:r>
            <a:r>
              <a:rPr lang="fr-FR" b="1" dirty="0" smtClean="0"/>
              <a:t> of charge </a:t>
            </a:r>
            <a:r>
              <a:rPr lang="fr-FR" b="1" dirty="0" err="1" smtClean="0"/>
              <a:t>dq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071802" y="142873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43108" y="17859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cxnSp>
        <p:nvCxnSpPr>
          <p:cNvPr id="52" name="Connecteur droit avec flèche 51"/>
          <p:cNvCxnSpPr/>
          <p:nvPr/>
        </p:nvCxnSpPr>
        <p:spPr>
          <a:xfrm rot="16200000" flipV="1">
            <a:off x="929456" y="2643976"/>
            <a:ext cx="357190" cy="2127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rot="10800000" flipV="1">
            <a:off x="1000100" y="1857364"/>
            <a:ext cx="2500330" cy="7143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e 53"/>
          <p:cNvGrpSpPr/>
          <p:nvPr/>
        </p:nvGrpSpPr>
        <p:grpSpPr>
          <a:xfrm>
            <a:off x="571472" y="3571876"/>
            <a:ext cx="3571900" cy="1704676"/>
            <a:chOff x="571472" y="3571876"/>
            <a:chExt cx="3571900" cy="1704676"/>
          </a:xfrm>
        </p:grpSpPr>
        <p:cxnSp>
          <p:nvCxnSpPr>
            <p:cNvPr id="55" name="Connecteur droit avec flèche 54"/>
            <p:cNvCxnSpPr/>
            <p:nvPr/>
          </p:nvCxnSpPr>
          <p:spPr>
            <a:xfrm flipV="1">
              <a:off x="3643306" y="3857628"/>
              <a:ext cx="500066" cy="1444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4071942"/>
              <a:ext cx="928694" cy="120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" name="ZoneTexte 56"/>
            <p:cNvSpPr txBox="1"/>
            <p:nvPr/>
          </p:nvSpPr>
          <p:spPr>
            <a:xfrm>
              <a:off x="3214678" y="357187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285984" y="392906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i</a:t>
              </a:r>
              <a:endParaRPr lang="fr-FR" baseline="-25000" dirty="0"/>
            </a:p>
          </p:txBody>
        </p:sp>
        <p:cxnSp>
          <p:nvCxnSpPr>
            <p:cNvPr id="59" name="Connecteur droit 58"/>
            <p:cNvCxnSpPr/>
            <p:nvPr/>
          </p:nvCxnSpPr>
          <p:spPr>
            <a:xfrm rot="10800000" flipV="1">
              <a:off x="1142976" y="4000504"/>
              <a:ext cx="2500330" cy="71438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ZoneTexte 59"/>
          <p:cNvSpPr txBox="1"/>
          <p:nvPr/>
        </p:nvSpPr>
        <p:spPr>
          <a:xfrm>
            <a:off x="785786" y="3143248"/>
            <a:ext cx="636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2. Total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the </a:t>
            </a:r>
            <a:r>
              <a:rPr lang="fr-FR" b="1" dirty="0" err="1" smtClean="0"/>
              <a:t>sum</a:t>
            </a:r>
            <a:r>
              <a:rPr lang="fr-FR" b="1" dirty="0" smtClean="0"/>
              <a:t> of the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created</a:t>
            </a:r>
            <a:r>
              <a:rPr lang="fr-FR" b="1" dirty="0" smtClean="0"/>
              <a:t>  by all </a:t>
            </a:r>
            <a:r>
              <a:rPr lang="fr-FR" b="1" dirty="0" err="1" smtClean="0"/>
              <a:t>elements</a:t>
            </a:r>
            <a:r>
              <a:rPr lang="fr-FR" b="1" dirty="0" smtClean="0"/>
              <a:t> </a:t>
            </a:r>
            <a:r>
              <a:rPr lang="fr-FR" b="1" dirty="0" err="1" smtClean="0"/>
              <a:t>dqi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61" name="Connecteur droit 60"/>
          <p:cNvCxnSpPr/>
          <p:nvPr/>
        </p:nvCxnSpPr>
        <p:spPr>
          <a:xfrm rot="10800000" flipV="1">
            <a:off x="714348" y="4000504"/>
            <a:ext cx="2928958" cy="1214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rot="5400000">
            <a:off x="5001422" y="4857760"/>
            <a:ext cx="856462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5572132" y="46434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as an </a:t>
            </a:r>
            <a:r>
              <a:rPr lang="fr-FR" dirty="0" err="1" smtClean="0"/>
              <a:t>integral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endParaRPr lang="fr-FR" dirty="0"/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43306" y="4071942"/>
            <a:ext cx="521338" cy="46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71810"/>
            <a:ext cx="173342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86322"/>
            <a:ext cx="277949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Connecteur droit 10"/>
          <p:cNvCxnSpPr/>
          <p:nvPr/>
        </p:nvCxnSpPr>
        <p:spPr>
          <a:xfrm rot="10800000">
            <a:off x="1142976" y="3429000"/>
            <a:ext cx="171451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10800000" flipV="1">
            <a:off x="1142976" y="5286388"/>
            <a:ext cx="1357322" cy="3571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3143248"/>
            <a:ext cx="3613362" cy="95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5143512"/>
            <a:ext cx="4143372" cy="97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ZoneTexte 14"/>
          <p:cNvSpPr txBox="1"/>
          <p:nvPr/>
        </p:nvSpPr>
        <p:spPr>
          <a:xfrm>
            <a:off x="3500430" y="2643182"/>
            <a:ext cx="539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surface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 double </a:t>
            </a:r>
            <a:r>
              <a:rPr lang="fr-FR" b="1" dirty="0" err="1" smtClean="0"/>
              <a:t>integral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786050" y="3786190"/>
            <a:ext cx="571504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3214686"/>
            <a:ext cx="932302" cy="47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ZoneTexte 19"/>
          <p:cNvSpPr txBox="1"/>
          <p:nvPr/>
        </p:nvSpPr>
        <p:spPr>
          <a:xfrm>
            <a:off x="2000232" y="314324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500430" y="4357694"/>
            <a:ext cx="539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</a:t>
            </a:r>
            <a:r>
              <a:rPr lang="fr-FR" b="1" dirty="0" err="1" smtClean="0"/>
              <a:t>volumic</a:t>
            </a:r>
            <a:r>
              <a:rPr lang="fr-FR" b="1" dirty="0" smtClean="0"/>
              <a:t>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 triple </a:t>
            </a:r>
            <a:r>
              <a:rPr lang="fr-FR" b="1" dirty="0" err="1" smtClean="0"/>
              <a:t>integral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2000232" y="5286388"/>
            <a:ext cx="571504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4714884"/>
            <a:ext cx="853648" cy="43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e 27"/>
          <p:cNvGrpSpPr/>
          <p:nvPr/>
        </p:nvGrpSpPr>
        <p:grpSpPr>
          <a:xfrm>
            <a:off x="214282" y="1214422"/>
            <a:ext cx="3000396" cy="1204610"/>
            <a:chOff x="571472" y="4071942"/>
            <a:chExt cx="3000396" cy="1204610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3071802" y="4643446"/>
              <a:ext cx="50006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71472" y="4071942"/>
              <a:ext cx="928694" cy="120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ZoneTexte 30"/>
            <p:cNvSpPr txBox="1"/>
            <p:nvPr/>
          </p:nvSpPr>
          <p:spPr>
            <a:xfrm>
              <a:off x="2928926" y="414338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2071670" y="421481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endParaRPr lang="fr-FR" baseline="-25000" dirty="0"/>
            </a:p>
          </p:txBody>
        </p:sp>
        <p:cxnSp>
          <p:nvCxnSpPr>
            <p:cNvPr id="33" name="Connecteur droit 32"/>
            <p:cNvCxnSpPr/>
            <p:nvPr/>
          </p:nvCxnSpPr>
          <p:spPr>
            <a:xfrm rot="10800000" flipV="1">
              <a:off x="1142976" y="4643446"/>
              <a:ext cx="2000264" cy="7143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14876" y="1714488"/>
            <a:ext cx="3054796" cy="78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2000240"/>
            <a:ext cx="793034" cy="40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214282" y="500042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ELECTRIC FIELD</a:t>
            </a:r>
            <a:endParaRPr lang="fr-FR" sz="24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857620" y="1071546"/>
            <a:ext cx="455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</a:t>
            </a:r>
            <a:r>
              <a:rPr lang="fr-FR" b="1" dirty="0" smtClean="0"/>
              <a:t>For a </a:t>
            </a:r>
            <a:r>
              <a:rPr lang="fr-FR" b="1" dirty="0" err="1" smtClean="0"/>
              <a:t>lineic</a:t>
            </a:r>
            <a:r>
              <a:rPr lang="fr-FR" b="1" dirty="0" smtClean="0"/>
              <a:t> distribution </a:t>
            </a:r>
            <a:r>
              <a:rPr lang="fr-FR" b="1" dirty="0" err="1" smtClean="0"/>
              <a:t>we</a:t>
            </a:r>
            <a:r>
              <a:rPr lang="fr-FR" b="1" dirty="0" smtClean="0"/>
              <a:t> have an </a:t>
            </a:r>
            <a:r>
              <a:rPr lang="fr-FR" b="1" dirty="0" err="1" smtClean="0"/>
              <a:t>integral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 45"/>
          <p:cNvGrpSpPr/>
          <p:nvPr/>
        </p:nvGrpSpPr>
        <p:grpSpPr>
          <a:xfrm>
            <a:off x="0" y="500042"/>
            <a:ext cx="8900306" cy="5643602"/>
            <a:chOff x="0" y="500042"/>
            <a:chExt cx="8900306" cy="564360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3071810"/>
              <a:ext cx="1733422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4786322"/>
              <a:ext cx="2779499" cy="1357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Connecteur droit 10"/>
            <p:cNvCxnSpPr/>
            <p:nvPr/>
          </p:nvCxnSpPr>
          <p:spPr>
            <a:xfrm rot="10800000">
              <a:off x="1142976" y="3429000"/>
              <a:ext cx="1714512" cy="35719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10800000" flipV="1">
              <a:off x="1142976" y="5286388"/>
              <a:ext cx="1357322" cy="35719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43372" y="3143248"/>
              <a:ext cx="3613362" cy="95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00430" y="5143512"/>
              <a:ext cx="4143372" cy="97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ZoneTexte 14"/>
            <p:cNvSpPr txBox="1"/>
            <p:nvPr/>
          </p:nvSpPr>
          <p:spPr>
            <a:xfrm>
              <a:off x="3500430" y="2643182"/>
              <a:ext cx="539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surface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 double </a:t>
              </a:r>
              <a:r>
                <a:rPr lang="fr-FR" b="1" dirty="0" err="1" smtClean="0"/>
                <a:t>integral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2786050" y="3786190"/>
              <a:ext cx="571504" cy="1428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43174" y="3214686"/>
              <a:ext cx="932302" cy="478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ZoneTexte 19"/>
            <p:cNvSpPr txBox="1"/>
            <p:nvPr/>
          </p:nvSpPr>
          <p:spPr>
            <a:xfrm>
              <a:off x="2000232" y="31432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500430" y="4357694"/>
              <a:ext cx="5393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</a:t>
              </a:r>
              <a:r>
                <a:rPr lang="fr-FR" b="1" dirty="0" err="1" smtClean="0"/>
                <a:t>volumic</a:t>
              </a:r>
              <a:r>
                <a:rPr lang="fr-FR" b="1" dirty="0" smtClean="0"/>
                <a:t>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 triple </a:t>
              </a:r>
              <a:r>
                <a:rPr lang="fr-FR" b="1" dirty="0" err="1" smtClean="0"/>
                <a:t>integral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2000232" y="5286388"/>
              <a:ext cx="571504" cy="1428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14546" y="4714884"/>
              <a:ext cx="853648" cy="437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e 27"/>
            <p:cNvGrpSpPr/>
            <p:nvPr/>
          </p:nvGrpSpPr>
          <p:grpSpPr>
            <a:xfrm>
              <a:off x="214282" y="1214422"/>
              <a:ext cx="3000396" cy="1204610"/>
              <a:chOff x="571472" y="4071942"/>
              <a:chExt cx="3000396" cy="1204610"/>
            </a:xfrm>
          </p:grpSpPr>
          <p:cxnSp>
            <p:nvCxnSpPr>
              <p:cNvPr id="29" name="Connecteur droit avec flèche 28"/>
              <p:cNvCxnSpPr/>
              <p:nvPr/>
            </p:nvCxnSpPr>
            <p:spPr>
              <a:xfrm>
                <a:off x="3071802" y="4643446"/>
                <a:ext cx="500066" cy="15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71472" y="4071942"/>
                <a:ext cx="928694" cy="1204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" name="ZoneTexte 30"/>
              <p:cNvSpPr txBox="1"/>
              <p:nvPr/>
            </p:nvSpPr>
            <p:spPr>
              <a:xfrm>
                <a:off x="2928926" y="4143380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M</a:t>
                </a:r>
                <a:endParaRPr lang="fr-FR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2071670" y="4214818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r</a:t>
                </a:r>
                <a:endParaRPr lang="fr-FR" baseline="-25000" dirty="0"/>
              </a:p>
            </p:txBody>
          </p:sp>
          <p:cxnSp>
            <p:nvCxnSpPr>
              <p:cNvPr id="33" name="Connecteur droit 32"/>
              <p:cNvCxnSpPr/>
              <p:nvPr/>
            </p:nvCxnSpPr>
            <p:spPr>
              <a:xfrm rot="10800000" flipV="1">
                <a:off x="1142976" y="4643446"/>
                <a:ext cx="2000264" cy="7143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714876" y="1714488"/>
              <a:ext cx="3054796" cy="78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ZoneTexte 36"/>
            <p:cNvSpPr txBox="1"/>
            <p:nvPr/>
          </p:nvSpPr>
          <p:spPr>
            <a:xfrm>
              <a:off x="3857620" y="1071546"/>
              <a:ext cx="4553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b="1" dirty="0" smtClean="0"/>
                <a:t>For a </a:t>
              </a:r>
              <a:r>
                <a:rPr lang="fr-FR" b="1" dirty="0" err="1" smtClean="0"/>
                <a:t>lineic</a:t>
              </a:r>
              <a:r>
                <a:rPr lang="fr-FR" b="1" dirty="0" smtClean="0"/>
                <a:t> distribution </a:t>
              </a:r>
              <a:r>
                <a:rPr lang="fr-FR" b="1" dirty="0" err="1" smtClean="0"/>
                <a:t>we</a:t>
              </a:r>
              <a:r>
                <a:rPr lang="fr-FR" b="1" dirty="0" smtClean="0"/>
                <a:t> have an </a:t>
              </a:r>
              <a:r>
                <a:rPr lang="fr-FR" b="1" dirty="0" err="1" smtClean="0"/>
                <a:t>integral</a:t>
              </a:r>
              <a:endParaRPr lang="fr-FR" b="1" dirty="0"/>
            </a:p>
          </p:txBody>
        </p:sp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28860" y="2000240"/>
              <a:ext cx="793034" cy="406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4" name="ZoneTexte 43"/>
            <p:cNvSpPr txBox="1"/>
            <p:nvPr/>
          </p:nvSpPr>
          <p:spPr>
            <a:xfrm>
              <a:off x="214282" y="500042"/>
              <a:ext cx="3684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/>
                <a:t>ELECTRIC POTENTIAL</a:t>
              </a:r>
              <a:endParaRPr lang="fr-FR" sz="2400" b="1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714876" y="1785926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071934" y="3286124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500430" y="5286388"/>
              <a:ext cx="42862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V</a:t>
              </a:r>
            </a:p>
            <a:p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58082" y="1857364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358082" y="3429000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215206" y="5357826"/>
              <a:ext cx="500066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215206" y="1928802"/>
            <a:ext cx="214314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7143768" y="3500438"/>
            <a:ext cx="14287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7000892" y="5500702"/>
            <a:ext cx="285752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I.5)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superposition of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6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fr-FR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charges distribution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428596" y="64291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lecture the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and </a:t>
            </a:r>
            <a:r>
              <a:rPr lang="fr-FR" dirty="0" err="1" smtClean="0"/>
              <a:t>potential</a:t>
            </a:r>
            <a:r>
              <a:rPr lang="fr-FR" dirty="0" smtClean="0"/>
              <a:t> of </a:t>
            </a:r>
            <a:r>
              <a:rPr lang="fr-FR" dirty="0" err="1" smtClean="0"/>
              <a:t>some</a:t>
            </a:r>
            <a:r>
              <a:rPr lang="fr-FR" dirty="0" smtClean="0"/>
              <a:t> distributions</a:t>
            </a:r>
            <a:endParaRPr lang="fr-FR" dirty="0"/>
          </a:p>
        </p:txBody>
      </p:sp>
      <p:cxnSp>
        <p:nvCxnSpPr>
          <p:cNvPr id="49" name="Connecteur droit 48"/>
          <p:cNvCxnSpPr/>
          <p:nvPr/>
        </p:nvCxnSpPr>
        <p:spPr>
          <a:xfrm rot="5400000">
            <a:off x="762" y="1928008"/>
            <a:ext cx="1285884" cy="1588"/>
          </a:xfrm>
          <a:prstGeom prst="line">
            <a:avLst/>
          </a:prstGeom>
          <a:ln w="349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Bouée 49"/>
          <p:cNvSpPr/>
          <p:nvPr/>
        </p:nvSpPr>
        <p:spPr>
          <a:xfrm>
            <a:off x="1071538" y="1285860"/>
            <a:ext cx="1285884" cy="1285884"/>
          </a:xfrm>
          <a:prstGeom prst="donut">
            <a:avLst>
              <a:gd name="adj" fmla="val 1004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Bouée 50"/>
          <p:cNvSpPr/>
          <p:nvPr/>
        </p:nvSpPr>
        <p:spPr>
          <a:xfrm>
            <a:off x="2714612" y="1214422"/>
            <a:ext cx="1285884" cy="1285884"/>
          </a:xfrm>
          <a:prstGeom prst="donu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57686" y="1285860"/>
            <a:ext cx="1143008" cy="11430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Organigramme : Disque magnétique 52"/>
          <p:cNvSpPr/>
          <p:nvPr/>
        </p:nvSpPr>
        <p:spPr>
          <a:xfrm>
            <a:off x="6000760" y="1214422"/>
            <a:ext cx="928694" cy="1428760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Bouée 53"/>
          <p:cNvSpPr/>
          <p:nvPr/>
        </p:nvSpPr>
        <p:spPr>
          <a:xfrm>
            <a:off x="7286644" y="1142984"/>
            <a:ext cx="1428760" cy="1428760"/>
          </a:xfrm>
          <a:prstGeom prst="donu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357554" y="1857364"/>
            <a:ext cx="244930" cy="1928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7929586" y="1785926"/>
            <a:ext cx="285752" cy="2143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285720" y="2857496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wire</a:t>
            </a:r>
            <a:r>
              <a:rPr lang="fr-FR" dirty="0" smtClean="0"/>
              <a:t> (1D)    crown (2D)       disc (2D)            plan (2D)         </a:t>
            </a:r>
            <a:r>
              <a:rPr lang="fr-FR" dirty="0" err="1" smtClean="0"/>
              <a:t>cylinder</a:t>
            </a:r>
            <a:r>
              <a:rPr lang="fr-FR" dirty="0" smtClean="0"/>
              <a:t> (3D)      </a:t>
            </a:r>
            <a:r>
              <a:rPr lang="fr-FR" dirty="0" err="1" smtClean="0"/>
              <a:t>sphere</a:t>
            </a:r>
            <a:r>
              <a:rPr lang="fr-FR" dirty="0" smtClean="0"/>
              <a:t> (3D)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357158" y="3571876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Method</a:t>
            </a:r>
            <a:r>
              <a:rPr lang="fr-FR" sz="2400" b="1" dirty="0" smtClean="0"/>
              <a:t>(s)</a:t>
            </a:r>
            <a:endParaRPr lang="fr-FR" sz="2400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357158" y="4286256"/>
            <a:ext cx="426911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First </a:t>
            </a:r>
            <a:r>
              <a:rPr lang="fr-FR" dirty="0" err="1" smtClean="0"/>
              <a:t>calculation</a:t>
            </a:r>
            <a:r>
              <a:rPr lang="fr-FR" dirty="0" smtClean="0"/>
              <a:t>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</a:p>
          <a:p>
            <a:pPr marL="342900" indent="-342900"/>
            <a:r>
              <a:rPr lang="fr-FR" dirty="0" smtClean="0"/>
              <a:t>      and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by </a:t>
            </a:r>
            <a:r>
              <a:rPr lang="fr-FR" dirty="0" err="1" smtClean="0"/>
              <a:t>integration</a:t>
            </a:r>
            <a:endParaRPr lang="fr-FR" dirty="0" smtClean="0"/>
          </a:p>
          <a:p>
            <a:pPr marL="342900" indent="-342900"/>
            <a:endParaRPr lang="fr-FR" sz="900" dirty="0" smtClean="0"/>
          </a:p>
          <a:p>
            <a:pPr marL="342900" indent="-342900"/>
            <a:r>
              <a:rPr lang="fr-FR" sz="2400" b="1" dirty="0" smtClean="0"/>
              <a:t>OR</a:t>
            </a:r>
            <a:endParaRPr lang="fr-FR" sz="24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357158" y="5500702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2) First </a:t>
            </a:r>
            <a:r>
              <a:rPr lang="fr-FR" dirty="0" err="1" smtClean="0"/>
              <a:t>calculation</a:t>
            </a:r>
            <a:r>
              <a:rPr lang="fr-FR" dirty="0" smtClean="0"/>
              <a:t>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endParaRPr lang="fr-FR" dirty="0" smtClean="0"/>
          </a:p>
          <a:p>
            <a:r>
              <a:rPr lang="fr-FR" dirty="0" smtClean="0"/>
              <a:t>    and </a:t>
            </a:r>
            <a:r>
              <a:rPr lang="fr-FR" dirty="0" err="1" smtClean="0"/>
              <a:t>then</a:t>
            </a:r>
            <a:r>
              <a:rPr lang="fr-FR" dirty="0" smtClean="0"/>
              <a:t> 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by </a:t>
            </a:r>
            <a:r>
              <a:rPr lang="fr-FR" dirty="0" err="1" smtClean="0"/>
              <a:t>derivation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5572140"/>
            <a:ext cx="323727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4286256"/>
            <a:ext cx="2714644" cy="8204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grpSp>
        <p:nvGrpSpPr>
          <p:cNvPr id="2" name="Groupe 14"/>
          <p:cNvGrpSpPr/>
          <p:nvPr/>
        </p:nvGrpSpPr>
        <p:grpSpPr>
          <a:xfrm>
            <a:off x="6072198" y="2157405"/>
            <a:ext cx="314510" cy="369332"/>
            <a:chOff x="2071670" y="2143116"/>
            <a:chExt cx="314510" cy="369332"/>
          </a:xfrm>
        </p:grpSpPr>
        <p:sp>
          <p:nvSpPr>
            <p:cNvPr id="10" name="ZoneTexte 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2143116"/>
            <a:ext cx="38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Connecteur droit 19"/>
          <p:cNvCxnSpPr/>
          <p:nvPr/>
        </p:nvCxnSpPr>
        <p:spPr>
          <a:xfrm flipV="1">
            <a:off x="6357950" y="2357430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3"/>
          <p:cNvGrpSpPr/>
          <p:nvPr/>
        </p:nvGrpSpPr>
        <p:grpSpPr>
          <a:xfrm>
            <a:off x="1357290" y="2228843"/>
            <a:ext cx="314510" cy="369332"/>
            <a:chOff x="2071670" y="2143116"/>
            <a:chExt cx="314510" cy="369332"/>
          </a:xfrm>
        </p:grpSpPr>
        <p:sp>
          <p:nvSpPr>
            <p:cNvPr id="25" name="ZoneTexte 2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228843"/>
            <a:ext cx="38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Connecteur droit 27"/>
          <p:cNvCxnSpPr>
            <a:endCxn id="27" idx="1"/>
          </p:cNvCxnSpPr>
          <p:nvPr/>
        </p:nvCxnSpPr>
        <p:spPr>
          <a:xfrm flipV="1">
            <a:off x="1643042" y="2428868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rot="5400000">
            <a:off x="679423" y="2606669"/>
            <a:ext cx="2928958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>
            <a:off x="5287174" y="2570950"/>
            <a:ext cx="314327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1071538" y="4143380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SYMMETRY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72132" y="4143380"/>
            <a:ext cx="316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ANTI- SYMMETRY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grpSp>
        <p:nvGrpSpPr>
          <p:cNvPr id="2" name="Groupe 14"/>
          <p:cNvGrpSpPr/>
          <p:nvPr/>
        </p:nvGrpSpPr>
        <p:grpSpPr>
          <a:xfrm>
            <a:off x="6072198" y="2157405"/>
            <a:ext cx="314510" cy="369332"/>
            <a:chOff x="2071670" y="2143116"/>
            <a:chExt cx="314510" cy="369332"/>
          </a:xfrm>
        </p:grpSpPr>
        <p:sp>
          <p:nvSpPr>
            <p:cNvPr id="10" name="ZoneTexte 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2143116"/>
            <a:ext cx="38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Connecteur droit 19"/>
          <p:cNvCxnSpPr/>
          <p:nvPr/>
        </p:nvCxnSpPr>
        <p:spPr>
          <a:xfrm flipV="1">
            <a:off x="6357950" y="2357430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3"/>
          <p:cNvGrpSpPr/>
          <p:nvPr/>
        </p:nvGrpSpPr>
        <p:grpSpPr>
          <a:xfrm>
            <a:off x="1357290" y="2228843"/>
            <a:ext cx="314510" cy="369332"/>
            <a:chOff x="2071670" y="2143116"/>
            <a:chExt cx="314510" cy="369332"/>
          </a:xfrm>
        </p:grpSpPr>
        <p:sp>
          <p:nvSpPr>
            <p:cNvPr id="25" name="ZoneTexte 2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2228843"/>
            <a:ext cx="38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8" name="Connecteur droit 27"/>
          <p:cNvCxnSpPr>
            <a:endCxn id="27" idx="1"/>
          </p:cNvCxnSpPr>
          <p:nvPr/>
        </p:nvCxnSpPr>
        <p:spPr>
          <a:xfrm flipV="1">
            <a:off x="1643042" y="2428868"/>
            <a:ext cx="928694" cy="1428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rot="5400000">
            <a:off x="679423" y="2606669"/>
            <a:ext cx="2928958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>
            <a:off x="5287174" y="2570950"/>
            <a:ext cx="314327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 flipH="1" flipV="1">
            <a:off x="1736927" y="1507318"/>
            <a:ext cx="699078" cy="97054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0800000">
            <a:off x="1714480" y="1643051"/>
            <a:ext cx="928698" cy="71438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rot="5400000" flipH="1" flipV="1">
            <a:off x="6422245" y="1435880"/>
            <a:ext cx="699078" cy="97054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>
            <a:off x="6429388" y="1500174"/>
            <a:ext cx="857260" cy="78582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2143108" y="1643050"/>
            <a:ext cx="428628" cy="285752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10800000">
            <a:off x="1714480" y="1643050"/>
            <a:ext cx="428628" cy="357190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6858016" y="1571612"/>
            <a:ext cx="428628" cy="285752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rot="16200000" flipH="1">
            <a:off x="6858016" y="1857364"/>
            <a:ext cx="357190" cy="357190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rot="5400000" flipH="1" flipV="1">
            <a:off x="1786712" y="1642256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858016" y="1857364"/>
            <a:ext cx="1071570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1071538" y="4143380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SYMMETRY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72132" y="4143380"/>
            <a:ext cx="316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OF ANTI- SYMMETRY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642910" y="4786322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 f the plane of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belongs</a:t>
            </a:r>
            <a:r>
              <a:rPr lang="fr-FR" dirty="0" smtClean="0"/>
              <a:t> to the plane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>
            <a:off x="5500694" y="4786322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of the plane of anti-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perpendicular</a:t>
            </a:r>
            <a:r>
              <a:rPr lang="fr-FR" dirty="0" smtClean="0"/>
              <a:t> to the plane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4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eau&quot;"/>
          <p:cNvSpPr>
            <a:spLocks noChangeAspect="1" noChangeArrowheads="1"/>
          </p:cNvSpPr>
          <p:nvPr/>
        </p:nvSpPr>
        <p:spPr bwMode="auto">
          <a:xfrm>
            <a:off x="-1500230" y="92867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1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85786" y="1928802"/>
            <a:ext cx="82064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In the </a:t>
            </a:r>
            <a:r>
              <a:rPr lang="fr-FR" sz="2000" b="1" dirty="0" err="1" smtClean="0"/>
              <a:t>present</a:t>
            </a:r>
            <a:r>
              <a:rPr lang="fr-FR" sz="2000" b="1" dirty="0" smtClean="0"/>
              <a:t> course the contents </a:t>
            </a:r>
            <a:r>
              <a:rPr lang="fr-FR" sz="2000" b="1" dirty="0" err="1" smtClean="0"/>
              <a:t>will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be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delivered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mainly</a:t>
            </a:r>
            <a:r>
              <a:rPr lang="fr-FR" sz="2000" b="1" dirty="0" smtClean="0"/>
              <a:t> on the </a:t>
            </a:r>
            <a:r>
              <a:rPr lang="fr-FR" sz="2000" b="1" dirty="0" err="1" smtClean="0"/>
              <a:t>board</a:t>
            </a:r>
            <a:r>
              <a:rPr lang="fr-FR" sz="2000" b="1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The </a:t>
            </a:r>
            <a:r>
              <a:rPr lang="fr-FR" sz="2000" b="1" dirty="0" err="1" smtClean="0"/>
              <a:t>slides</a:t>
            </a:r>
            <a:r>
              <a:rPr lang="fr-FR" sz="2000" b="1" dirty="0" smtClean="0"/>
              <a:t> are </a:t>
            </a:r>
            <a:r>
              <a:rPr lang="fr-FR" sz="2000" b="1" dirty="0" err="1" smtClean="0"/>
              <a:t>used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only</a:t>
            </a:r>
            <a:r>
              <a:rPr lang="fr-FR" sz="2000" b="1" dirty="0" smtClean="0"/>
              <a:t> to </a:t>
            </a:r>
            <a:r>
              <a:rPr lang="fr-FR" sz="2000" b="1" dirty="0" err="1" smtClean="0"/>
              <a:t>illustrates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graphics</a:t>
            </a:r>
            <a:r>
              <a:rPr lang="fr-FR" sz="2000" b="1" dirty="0" smtClean="0"/>
              <a:t> or </a:t>
            </a:r>
            <a:r>
              <a:rPr lang="fr-FR" sz="2000" b="1" dirty="0" err="1" smtClean="0"/>
              <a:t>examples</a:t>
            </a:r>
            <a:r>
              <a:rPr lang="fr-FR" sz="2000" b="1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It </a:t>
            </a:r>
            <a:r>
              <a:rPr lang="fr-FR" sz="2000" b="1" dirty="0" err="1" smtClean="0"/>
              <a:t>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thus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strongly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adviced</a:t>
            </a:r>
            <a:r>
              <a:rPr lang="fr-FR" sz="2000" b="1" dirty="0" smtClean="0"/>
              <a:t> to </a:t>
            </a:r>
            <a:r>
              <a:rPr lang="fr-FR" sz="2000" b="1" dirty="0" err="1" smtClean="0"/>
              <a:t>write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everything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written</a:t>
            </a:r>
            <a:r>
              <a:rPr lang="fr-FR" sz="2000" b="1" dirty="0" smtClean="0"/>
              <a:t> on the </a:t>
            </a:r>
            <a:r>
              <a:rPr lang="fr-FR" sz="2000" b="1" dirty="0" err="1" smtClean="0"/>
              <a:t>board</a:t>
            </a:r>
            <a:r>
              <a:rPr lang="fr-FR" sz="2000" b="1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</a:t>
            </a:r>
            <a:r>
              <a:rPr lang="fr-FR" sz="2000" b="1" dirty="0" err="1" smtClean="0"/>
              <a:t>Electronic</a:t>
            </a:r>
            <a:r>
              <a:rPr lang="fr-FR" sz="2000" b="1" dirty="0" smtClean="0"/>
              <a:t> version of the lecture </a:t>
            </a:r>
            <a:r>
              <a:rPr lang="fr-FR" sz="2000" b="1" dirty="0" err="1" smtClean="0"/>
              <a:t>is</a:t>
            </a:r>
            <a:r>
              <a:rPr lang="fr-FR" sz="2000" b="1" dirty="0" smtClean="0"/>
              <a:t> not </a:t>
            </a:r>
            <a:r>
              <a:rPr lang="fr-FR" sz="2000" b="1" dirty="0" err="1" smtClean="0"/>
              <a:t>available</a:t>
            </a:r>
            <a:r>
              <a:rPr lang="fr-FR" sz="2000" b="1" dirty="0" smtClean="0"/>
              <a:t>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14348" y="785794"/>
            <a:ext cx="183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Warning </a:t>
            </a:r>
            <a:endParaRPr lang="fr-FR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569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Symmetry</a:t>
            </a:r>
            <a:r>
              <a:rPr lang="fr-FR" sz="2400" dirty="0" smtClean="0"/>
              <a:t> of  the </a:t>
            </a:r>
            <a:r>
              <a:rPr lang="fr-FR" sz="2400" dirty="0" err="1" smtClean="0"/>
              <a:t>electric</a:t>
            </a:r>
            <a:r>
              <a:rPr lang="fr-FR" sz="2400" dirty="0" smtClean="0"/>
              <a:t> charge distribution</a:t>
            </a:r>
            <a:endParaRPr lang="fr-FR" sz="2400" dirty="0"/>
          </a:p>
        </p:txBody>
      </p:sp>
      <p:sp>
        <p:nvSpPr>
          <p:cNvPr id="70" name="ZoneTexte 69"/>
          <p:cNvSpPr txBox="1"/>
          <p:nvPr/>
        </p:nvSpPr>
        <p:spPr>
          <a:xfrm>
            <a:off x="500034" y="4714884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SYMMETRY OF TRANSLATION</a:t>
            </a:r>
          </a:p>
          <a:p>
            <a:pPr algn="ctr"/>
            <a:r>
              <a:rPr lang="fr-FR" dirty="0" smtClean="0"/>
              <a:t>ρ(</a:t>
            </a:r>
            <a:r>
              <a:rPr lang="fr-FR" dirty="0" err="1" smtClean="0"/>
              <a:t>x,y,z</a:t>
            </a:r>
            <a:r>
              <a:rPr lang="fr-FR" dirty="0" smtClean="0"/>
              <a:t>)=</a:t>
            </a:r>
            <a:r>
              <a:rPr lang="el-GR" dirty="0" smtClean="0"/>
              <a:t>ρ</a:t>
            </a:r>
            <a:r>
              <a:rPr lang="fr-FR" dirty="0" smtClean="0"/>
              <a:t>(</a:t>
            </a:r>
            <a:r>
              <a:rPr lang="fr-FR" dirty="0" err="1" smtClean="0"/>
              <a:t>x,y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5500694" y="4643446"/>
            <a:ext cx="301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SYMMETRY OF ROTATION</a:t>
            </a:r>
          </a:p>
          <a:p>
            <a:pPr algn="ctr"/>
            <a:r>
              <a:rPr lang="fr-FR" dirty="0" smtClean="0"/>
              <a:t>ρ(r,</a:t>
            </a:r>
            <a:r>
              <a:rPr lang="el-GR" dirty="0" smtClean="0"/>
              <a:t>θ</a:t>
            </a:r>
            <a:r>
              <a:rPr lang="fr-FR" dirty="0" smtClean="0"/>
              <a:t>) =</a:t>
            </a:r>
            <a:r>
              <a:rPr lang="el-GR" dirty="0" smtClean="0"/>
              <a:t>ρ</a:t>
            </a:r>
            <a:r>
              <a:rPr lang="fr-FR" dirty="0" smtClean="0"/>
              <a:t>(r)</a:t>
            </a:r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6286512" y="2357430"/>
            <a:ext cx="1285884" cy="12144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23"/>
          <p:cNvGrpSpPr/>
          <p:nvPr/>
        </p:nvGrpSpPr>
        <p:grpSpPr>
          <a:xfrm>
            <a:off x="6715140" y="2143116"/>
            <a:ext cx="314510" cy="369332"/>
            <a:chOff x="2071670" y="2143116"/>
            <a:chExt cx="314510" cy="369332"/>
          </a:xfrm>
        </p:grpSpPr>
        <p:sp>
          <p:nvSpPr>
            <p:cNvPr id="21" name="Ellipse 20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25" name="Groupe 23"/>
          <p:cNvGrpSpPr/>
          <p:nvPr/>
        </p:nvGrpSpPr>
        <p:grpSpPr>
          <a:xfrm>
            <a:off x="7000892" y="2143116"/>
            <a:ext cx="314510" cy="369332"/>
            <a:chOff x="2071670" y="2143116"/>
            <a:chExt cx="314510" cy="369332"/>
          </a:xfrm>
        </p:grpSpPr>
        <p:sp>
          <p:nvSpPr>
            <p:cNvPr id="26" name="Ellipse 2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28" name="Groupe 23"/>
          <p:cNvGrpSpPr/>
          <p:nvPr/>
        </p:nvGrpSpPr>
        <p:grpSpPr>
          <a:xfrm>
            <a:off x="7286644" y="2285992"/>
            <a:ext cx="314510" cy="369332"/>
            <a:chOff x="2071670" y="2143116"/>
            <a:chExt cx="314510" cy="369332"/>
          </a:xfrm>
        </p:grpSpPr>
        <p:sp>
          <p:nvSpPr>
            <p:cNvPr id="29" name="Ellipse 2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1" name="Groupe 23"/>
          <p:cNvGrpSpPr/>
          <p:nvPr/>
        </p:nvGrpSpPr>
        <p:grpSpPr>
          <a:xfrm>
            <a:off x="6572264" y="3286124"/>
            <a:ext cx="314510" cy="369332"/>
            <a:chOff x="2071670" y="2143116"/>
            <a:chExt cx="314510" cy="369332"/>
          </a:xfrm>
        </p:grpSpPr>
        <p:sp>
          <p:nvSpPr>
            <p:cNvPr id="32" name="Ellipse 3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5" name="Groupe 23"/>
          <p:cNvGrpSpPr/>
          <p:nvPr/>
        </p:nvGrpSpPr>
        <p:grpSpPr>
          <a:xfrm>
            <a:off x="6429388" y="2214554"/>
            <a:ext cx="314510" cy="369332"/>
            <a:chOff x="2071670" y="2143116"/>
            <a:chExt cx="314510" cy="369332"/>
          </a:xfrm>
        </p:grpSpPr>
        <p:sp>
          <p:nvSpPr>
            <p:cNvPr id="37" name="Ellipse 36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39" name="Groupe 23"/>
          <p:cNvGrpSpPr/>
          <p:nvPr/>
        </p:nvGrpSpPr>
        <p:grpSpPr>
          <a:xfrm>
            <a:off x="6286512" y="3143248"/>
            <a:ext cx="314510" cy="369332"/>
            <a:chOff x="2071670" y="2143116"/>
            <a:chExt cx="314510" cy="369332"/>
          </a:xfrm>
        </p:grpSpPr>
        <p:sp>
          <p:nvSpPr>
            <p:cNvPr id="40" name="Ellipse 39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2" name="Groupe 23"/>
          <p:cNvGrpSpPr/>
          <p:nvPr/>
        </p:nvGrpSpPr>
        <p:grpSpPr>
          <a:xfrm>
            <a:off x="6143636" y="2714620"/>
            <a:ext cx="314510" cy="369332"/>
            <a:chOff x="2071670" y="2143116"/>
            <a:chExt cx="314510" cy="369332"/>
          </a:xfrm>
        </p:grpSpPr>
        <p:sp>
          <p:nvSpPr>
            <p:cNvPr id="43" name="Ellipse 42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5" name="Groupe 23"/>
          <p:cNvGrpSpPr/>
          <p:nvPr/>
        </p:nvGrpSpPr>
        <p:grpSpPr>
          <a:xfrm>
            <a:off x="6215074" y="2428868"/>
            <a:ext cx="314510" cy="369332"/>
            <a:chOff x="2071670" y="2143116"/>
            <a:chExt cx="314510" cy="369332"/>
          </a:xfrm>
        </p:grpSpPr>
        <p:sp>
          <p:nvSpPr>
            <p:cNvPr id="46" name="Ellipse 4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48" name="Groupe 23"/>
          <p:cNvGrpSpPr/>
          <p:nvPr/>
        </p:nvGrpSpPr>
        <p:grpSpPr>
          <a:xfrm>
            <a:off x="6143636" y="3000372"/>
            <a:ext cx="314510" cy="369332"/>
            <a:chOff x="2071670" y="2143116"/>
            <a:chExt cx="314510" cy="369332"/>
          </a:xfrm>
        </p:grpSpPr>
        <p:sp>
          <p:nvSpPr>
            <p:cNvPr id="49" name="Ellipse 4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1" name="Groupe 23"/>
          <p:cNvGrpSpPr/>
          <p:nvPr/>
        </p:nvGrpSpPr>
        <p:grpSpPr>
          <a:xfrm>
            <a:off x="7429520" y="2500306"/>
            <a:ext cx="314510" cy="369332"/>
            <a:chOff x="2071670" y="2143116"/>
            <a:chExt cx="314510" cy="369332"/>
          </a:xfrm>
        </p:grpSpPr>
        <p:sp>
          <p:nvSpPr>
            <p:cNvPr id="52" name="Ellipse 5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4" name="Groupe 23"/>
          <p:cNvGrpSpPr/>
          <p:nvPr/>
        </p:nvGrpSpPr>
        <p:grpSpPr>
          <a:xfrm>
            <a:off x="7429520" y="2786058"/>
            <a:ext cx="314510" cy="369332"/>
            <a:chOff x="2071670" y="2143116"/>
            <a:chExt cx="314510" cy="369332"/>
          </a:xfrm>
        </p:grpSpPr>
        <p:sp>
          <p:nvSpPr>
            <p:cNvPr id="55" name="Ellipse 54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57" name="Groupe 23"/>
          <p:cNvGrpSpPr/>
          <p:nvPr/>
        </p:nvGrpSpPr>
        <p:grpSpPr>
          <a:xfrm>
            <a:off x="7358082" y="3071810"/>
            <a:ext cx="314510" cy="369332"/>
            <a:chOff x="2071670" y="2143116"/>
            <a:chExt cx="314510" cy="369332"/>
          </a:xfrm>
        </p:grpSpPr>
        <p:sp>
          <p:nvSpPr>
            <p:cNvPr id="58" name="Ellipse 57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60" name="Groupe 23"/>
          <p:cNvGrpSpPr/>
          <p:nvPr/>
        </p:nvGrpSpPr>
        <p:grpSpPr>
          <a:xfrm>
            <a:off x="7143768" y="3286124"/>
            <a:ext cx="314510" cy="369332"/>
            <a:chOff x="2071670" y="2143116"/>
            <a:chExt cx="314510" cy="369332"/>
          </a:xfrm>
        </p:grpSpPr>
        <p:sp>
          <p:nvSpPr>
            <p:cNvPr id="61" name="Ellipse 60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63" name="Groupe 23"/>
          <p:cNvGrpSpPr/>
          <p:nvPr/>
        </p:nvGrpSpPr>
        <p:grpSpPr>
          <a:xfrm>
            <a:off x="6858016" y="3357562"/>
            <a:ext cx="314510" cy="369332"/>
            <a:chOff x="2071670" y="2143116"/>
            <a:chExt cx="314510" cy="369332"/>
          </a:xfrm>
        </p:grpSpPr>
        <p:sp>
          <p:nvSpPr>
            <p:cNvPr id="64" name="Ellipse 63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cxnSp>
        <p:nvCxnSpPr>
          <p:cNvPr id="67" name="Connecteur droit avec flèche 66"/>
          <p:cNvCxnSpPr/>
          <p:nvPr/>
        </p:nvCxnSpPr>
        <p:spPr>
          <a:xfrm>
            <a:off x="5500694" y="3000372"/>
            <a:ext cx="342902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rot="16200000" flipV="1">
            <a:off x="5504969" y="2853221"/>
            <a:ext cx="2857520" cy="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6929454" y="1571612"/>
            <a:ext cx="1714512" cy="142876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072462" y="2500306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  <p:cxnSp>
        <p:nvCxnSpPr>
          <p:cNvPr id="76" name="Connecteur droit avec flèche 75"/>
          <p:cNvCxnSpPr/>
          <p:nvPr/>
        </p:nvCxnSpPr>
        <p:spPr>
          <a:xfrm rot="16200000" flipV="1">
            <a:off x="647185" y="2853221"/>
            <a:ext cx="2857520" cy="85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e 23"/>
          <p:cNvGrpSpPr/>
          <p:nvPr/>
        </p:nvGrpSpPr>
        <p:grpSpPr>
          <a:xfrm>
            <a:off x="1928794" y="1643050"/>
            <a:ext cx="314510" cy="369332"/>
            <a:chOff x="2071670" y="2143116"/>
            <a:chExt cx="314510" cy="369332"/>
          </a:xfrm>
        </p:grpSpPr>
        <p:sp>
          <p:nvSpPr>
            <p:cNvPr id="79" name="Ellipse 78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1" name="Groupe 23"/>
          <p:cNvGrpSpPr/>
          <p:nvPr/>
        </p:nvGrpSpPr>
        <p:grpSpPr>
          <a:xfrm>
            <a:off x="1928794" y="1928802"/>
            <a:ext cx="314510" cy="369332"/>
            <a:chOff x="2071670" y="2143116"/>
            <a:chExt cx="314510" cy="369332"/>
          </a:xfrm>
        </p:grpSpPr>
        <p:sp>
          <p:nvSpPr>
            <p:cNvPr id="82" name="Ellipse 81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4" name="Groupe 23"/>
          <p:cNvGrpSpPr/>
          <p:nvPr/>
        </p:nvGrpSpPr>
        <p:grpSpPr>
          <a:xfrm>
            <a:off x="1928794" y="2500306"/>
            <a:ext cx="314510" cy="369332"/>
            <a:chOff x="2071670" y="2143116"/>
            <a:chExt cx="314510" cy="369332"/>
          </a:xfrm>
        </p:grpSpPr>
        <p:sp>
          <p:nvSpPr>
            <p:cNvPr id="85" name="Ellipse 84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87" name="Groupe 23"/>
          <p:cNvGrpSpPr/>
          <p:nvPr/>
        </p:nvGrpSpPr>
        <p:grpSpPr>
          <a:xfrm>
            <a:off x="1928794" y="2214554"/>
            <a:ext cx="314510" cy="369332"/>
            <a:chOff x="2071670" y="2143116"/>
            <a:chExt cx="314510" cy="369332"/>
          </a:xfrm>
        </p:grpSpPr>
        <p:sp>
          <p:nvSpPr>
            <p:cNvPr id="88" name="Ellipse 87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3" name="Groupe 23"/>
          <p:cNvGrpSpPr/>
          <p:nvPr/>
        </p:nvGrpSpPr>
        <p:grpSpPr>
          <a:xfrm>
            <a:off x="1928794" y="3929066"/>
            <a:ext cx="314510" cy="369332"/>
            <a:chOff x="2071670" y="2143116"/>
            <a:chExt cx="314510" cy="369332"/>
          </a:xfrm>
        </p:grpSpPr>
        <p:sp>
          <p:nvSpPr>
            <p:cNvPr id="94" name="Ellipse 93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6" name="Groupe 23"/>
          <p:cNvGrpSpPr/>
          <p:nvPr/>
        </p:nvGrpSpPr>
        <p:grpSpPr>
          <a:xfrm>
            <a:off x="1928794" y="3643314"/>
            <a:ext cx="314510" cy="369332"/>
            <a:chOff x="2071670" y="2143116"/>
            <a:chExt cx="314510" cy="369332"/>
          </a:xfrm>
        </p:grpSpPr>
        <p:sp>
          <p:nvSpPr>
            <p:cNvPr id="97" name="Ellipse 96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99" name="Groupe 23"/>
          <p:cNvGrpSpPr/>
          <p:nvPr/>
        </p:nvGrpSpPr>
        <p:grpSpPr>
          <a:xfrm>
            <a:off x="1928794" y="3357562"/>
            <a:ext cx="314510" cy="369332"/>
            <a:chOff x="2071670" y="2143116"/>
            <a:chExt cx="314510" cy="369332"/>
          </a:xfrm>
        </p:grpSpPr>
        <p:sp>
          <p:nvSpPr>
            <p:cNvPr id="100" name="Ellipse 99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102" name="Groupe 23"/>
          <p:cNvGrpSpPr/>
          <p:nvPr/>
        </p:nvGrpSpPr>
        <p:grpSpPr>
          <a:xfrm>
            <a:off x="1928794" y="3071810"/>
            <a:ext cx="314510" cy="369332"/>
            <a:chOff x="2071670" y="2143116"/>
            <a:chExt cx="314510" cy="369332"/>
          </a:xfrm>
        </p:grpSpPr>
        <p:sp>
          <p:nvSpPr>
            <p:cNvPr id="103" name="Ellipse 102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grpSp>
        <p:nvGrpSpPr>
          <p:cNvPr id="105" name="Groupe 23"/>
          <p:cNvGrpSpPr/>
          <p:nvPr/>
        </p:nvGrpSpPr>
        <p:grpSpPr>
          <a:xfrm>
            <a:off x="1928794" y="2786058"/>
            <a:ext cx="314510" cy="369332"/>
            <a:chOff x="2071670" y="2143116"/>
            <a:chExt cx="314510" cy="369332"/>
          </a:xfrm>
        </p:grpSpPr>
        <p:sp>
          <p:nvSpPr>
            <p:cNvPr id="106" name="Ellipse 105"/>
            <p:cNvSpPr/>
            <p:nvPr/>
          </p:nvSpPr>
          <p:spPr>
            <a:xfrm>
              <a:off x="2071670" y="2214554"/>
              <a:ext cx="285752" cy="2857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2071670" y="214311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+</a:t>
              </a:r>
              <a:endParaRPr lang="fr-FR" b="1" dirty="0"/>
            </a:p>
          </p:txBody>
        </p:sp>
      </p:grpSp>
      <p:cxnSp>
        <p:nvCxnSpPr>
          <p:cNvPr id="109" name="Connecteur droit avec flèche 108"/>
          <p:cNvCxnSpPr/>
          <p:nvPr/>
        </p:nvCxnSpPr>
        <p:spPr>
          <a:xfrm rot="5400000" flipH="1" flipV="1">
            <a:off x="6500826" y="1857364"/>
            <a:ext cx="1571636" cy="71438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572396" y="178592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</a:t>
            </a:r>
            <a:r>
              <a:rPr lang="el-GR" dirty="0" smtClean="0"/>
              <a:t>θ</a:t>
            </a:r>
            <a:endParaRPr lang="fr-FR" dirty="0"/>
          </a:p>
        </p:txBody>
      </p:sp>
      <p:sp>
        <p:nvSpPr>
          <p:cNvPr id="111" name="ZoneTexte 110"/>
          <p:cNvSpPr txBox="1"/>
          <p:nvPr/>
        </p:nvSpPr>
        <p:spPr>
          <a:xfrm>
            <a:off x="6357950" y="557214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ρ(</a:t>
            </a:r>
            <a:r>
              <a:rPr lang="el-GR" dirty="0" smtClean="0"/>
              <a:t>θ</a:t>
            </a:r>
            <a:r>
              <a:rPr lang="fr-FR" dirty="0" smtClean="0"/>
              <a:t>+d</a:t>
            </a:r>
            <a:r>
              <a:rPr lang="el-GR" dirty="0" smtClean="0"/>
              <a:t>θ</a:t>
            </a:r>
            <a:r>
              <a:rPr lang="fr-FR" dirty="0" smtClean="0"/>
              <a:t>) =</a:t>
            </a:r>
            <a:r>
              <a:rPr lang="el-GR" dirty="0" smtClean="0"/>
              <a:t>ρ</a:t>
            </a:r>
            <a:r>
              <a:rPr lang="fr-FR" dirty="0" smtClean="0"/>
              <a:t>(</a:t>
            </a:r>
            <a:r>
              <a:rPr lang="el-GR" dirty="0" smtClean="0"/>
              <a:t>θ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4" name="Forme libre 113"/>
          <p:cNvSpPr/>
          <p:nvPr/>
        </p:nvSpPr>
        <p:spPr>
          <a:xfrm>
            <a:off x="7656844" y="2391508"/>
            <a:ext cx="323396" cy="633046"/>
          </a:xfrm>
          <a:custGeom>
            <a:avLst/>
            <a:gdLst>
              <a:gd name="connsiteX0" fmla="*/ 0 w 323396"/>
              <a:gd name="connsiteY0" fmla="*/ 0 h 633046"/>
              <a:gd name="connsiteX1" fmla="*/ 20097 w 323396"/>
              <a:gd name="connsiteY1" fmla="*/ 30145 h 633046"/>
              <a:gd name="connsiteX2" fmla="*/ 100483 w 323396"/>
              <a:gd name="connsiteY2" fmla="*/ 110532 h 633046"/>
              <a:gd name="connsiteX3" fmla="*/ 130629 w 323396"/>
              <a:gd name="connsiteY3" fmla="*/ 150725 h 633046"/>
              <a:gd name="connsiteX4" fmla="*/ 160774 w 323396"/>
              <a:gd name="connsiteY4" fmla="*/ 180870 h 633046"/>
              <a:gd name="connsiteX5" fmla="*/ 200967 w 323396"/>
              <a:gd name="connsiteY5" fmla="*/ 241160 h 633046"/>
              <a:gd name="connsiteX6" fmla="*/ 221064 w 323396"/>
              <a:gd name="connsiteY6" fmla="*/ 271305 h 633046"/>
              <a:gd name="connsiteX7" fmla="*/ 241160 w 323396"/>
              <a:gd name="connsiteY7" fmla="*/ 301450 h 633046"/>
              <a:gd name="connsiteX8" fmla="*/ 261257 w 323396"/>
              <a:gd name="connsiteY8" fmla="*/ 331595 h 633046"/>
              <a:gd name="connsiteX9" fmla="*/ 271305 w 323396"/>
              <a:gd name="connsiteY9" fmla="*/ 381837 h 633046"/>
              <a:gd name="connsiteX10" fmla="*/ 291402 w 323396"/>
              <a:gd name="connsiteY10" fmla="*/ 442127 h 633046"/>
              <a:gd name="connsiteX11" fmla="*/ 301451 w 323396"/>
              <a:gd name="connsiteY11" fmla="*/ 512466 h 633046"/>
              <a:gd name="connsiteX12" fmla="*/ 321547 w 323396"/>
              <a:gd name="connsiteY12" fmla="*/ 582804 h 633046"/>
              <a:gd name="connsiteX13" fmla="*/ 321547 w 323396"/>
              <a:gd name="connsiteY13" fmla="*/ 633046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3396" h="633046">
                <a:moveTo>
                  <a:pt x="0" y="0"/>
                </a:moveTo>
                <a:cubicBezTo>
                  <a:pt x="6699" y="10048"/>
                  <a:pt x="11973" y="21209"/>
                  <a:pt x="20097" y="30145"/>
                </a:cubicBezTo>
                <a:cubicBezTo>
                  <a:pt x="45588" y="58185"/>
                  <a:pt x="77746" y="80217"/>
                  <a:pt x="100483" y="110532"/>
                </a:cubicBezTo>
                <a:cubicBezTo>
                  <a:pt x="110532" y="123930"/>
                  <a:pt x="119730" y="138010"/>
                  <a:pt x="130629" y="150725"/>
                </a:cubicBezTo>
                <a:cubicBezTo>
                  <a:pt x="139877" y="161514"/>
                  <a:pt x="152050" y="169653"/>
                  <a:pt x="160774" y="180870"/>
                </a:cubicBezTo>
                <a:cubicBezTo>
                  <a:pt x="175603" y="199935"/>
                  <a:pt x="187569" y="221063"/>
                  <a:pt x="200967" y="241160"/>
                </a:cubicBezTo>
                <a:lnTo>
                  <a:pt x="221064" y="271305"/>
                </a:lnTo>
                <a:lnTo>
                  <a:pt x="241160" y="301450"/>
                </a:lnTo>
                <a:lnTo>
                  <a:pt x="261257" y="331595"/>
                </a:lnTo>
                <a:cubicBezTo>
                  <a:pt x="264606" y="348342"/>
                  <a:pt x="266811" y="365360"/>
                  <a:pt x="271305" y="381837"/>
                </a:cubicBezTo>
                <a:cubicBezTo>
                  <a:pt x="276879" y="402274"/>
                  <a:pt x="291402" y="442127"/>
                  <a:pt x="291402" y="442127"/>
                </a:cubicBezTo>
                <a:cubicBezTo>
                  <a:pt x="294752" y="465573"/>
                  <a:pt x="296806" y="489242"/>
                  <a:pt x="301451" y="512466"/>
                </a:cubicBezTo>
                <a:cubicBezTo>
                  <a:pt x="310977" y="560095"/>
                  <a:pt x="315305" y="526621"/>
                  <a:pt x="321547" y="582804"/>
                </a:cubicBezTo>
                <a:cubicBezTo>
                  <a:pt x="323396" y="599449"/>
                  <a:pt x="321547" y="616299"/>
                  <a:pt x="321547" y="633046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Forme libre 114"/>
          <p:cNvSpPr/>
          <p:nvPr/>
        </p:nvSpPr>
        <p:spPr>
          <a:xfrm>
            <a:off x="7429520" y="1928802"/>
            <a:ext cx="357190" cy="357190"/>
          </a:xfrm>
          <a:custGeom>
            <a:avLst/>
            <a:gdLst>
              <a:gd name="connsiteX0" fmla="*/ 0 w 323396"/>
              <a:gd name="connsiteY0" fmla="*/ 0 h 633046"/>
              <a:gd name="connsiteX1" fmla="*/ 20097 w 323396"/>
              <a:gd name="connsiteY1" fmla="*/ 30145 h 633046"/>
              <a:gd name="connsiteX2" fmla="*/ 100483 w 323396"/>
              <a:gd name="connsiteY2" fmla="*/ 110532 h 633046"/>
              <a:gd name="connsiteX3" fmla="*/ 130629 w 323396"/>
              <a:gd name="connsiteY3" fmla="*/ 150725 h 633046"/>
              <a:gd name="connsiteX4" fmla="*/ 160774 w 323396"/>
              <a:gd name="connsiteY4" fmla="*/ 180870 h 633046"/>
              <a:gd name="connsiteX5" fmla="*/ 200967 w 323396"/>
              <a:gd name="connsiteY5" fmla="*/ 241160 h 633046"/>
              <a:gd name="connsiteX6" fmla="*/ 221064 w 323396"/>
              <a:gd name="connsiteY6" fmla="*/ 271305 h 633046"/>
              <a:gd name="connsiteX7" fmla="*/ 241160 w 323396"/>
              <a:gd name="connsiteY7" fmla="*/ 301450 h 633046"/>
              <a:gd name="connsiteX8" fmla="*/ 261257 w 323396"/>
              <a:gd name="connsiteY8" fmla="*/ 331595 h 633046"/>
              <a:gd name="connsiteX9" fmla="*/ 271305 w 323396"/>
              <a:gd name="connsiteY9" fmla="*/ 381837 h 633046"/>
              <a:gd name="connsiteX10" fmla="*/ 291402 w 323396"/>
              <a:gd name="connsiteY10" fmla="*/ 442127 h 633046"/>
              <a:gd name="connsiteX11" fmla="*/ 301451 w 323396"/>
              <a:gd name="connsiteY11" fmla="*/ 512466 h 633046"/>
              <a:gd name="connsiteX12" fmla="*/ 321547 w 323396"/>
              <a:gd name="connsiteY12" fmla="*/ 582804 h 633046"/>
              <a:gd name="connsiteX13" fmla="*/ 321547 w 323396"/>
              <a:gd name="connsiteY13" fmla="*/ 633046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3396" h="633046">
                <a:moveTo>
                  <a:pt x="0" y="0"/>
                </a:moveTo>
                <a:cubicBezTo>
                  <a:pt x="6699" y="10048"/>
                  <a:pt x="11973" y="21209"/>
                  <a:pt x="20097" y="30145"/>
                </a:cubicBezTo>
                <a:cubicBezTo>
                  <a:pt x="45588" y="58185"/>
                  <a:pt x="77746" y="80217"/>
                  <a:pt x="100483" y="110532"/>
                </a:cubicBezTo>
                <a:cubicBezTo>
                  <a:pt x="110532" y="123930"/>
                  <a:pt x="119730" y="138010"/>
                  <a:pt x="130629" y="150725"/>
                </a:cubicBezTo>
                <a:cubicBezTo>
                  <a:pt x="139877" y="161514"/>
                  <a:pt x="152050" y="169653"/>
                  <a:pt x="160774" y="180870"/>
                </a:cubicBezTo>
                <a:cubicBezTo>
                  <a:pt x="175603" y="199935"/>
                  <a:pt x="187569" y="221063"/>
                  <a:pt x="200967" y="241160"/>
                </a:cubicBezTo>
                <a:lnTo>
                  <a:pt x="221064" y="271305"/>
                </a:lnTo>
                <a:lnTo>
                  <a:pt x="241160" y="301450"/>
                </a:lnTo>
                <a:lnTo>
                  <a:pt x="261257" y="331595"/>
                </a:lnTo>
                <a:cubicBezTo>
                  <a:pt x="264606" y="348342"/>
                  <a:pt x="266811" y="365360"/>
                  <a:pt x="271305" y="381837"/>
                </a:cubicBezTo>
                <a:cubicBezTo>
                  <a:pt x="276879" y="402274"/>
                  <a:pt x="291402" y="442127"/>
                  <a:pt x="291402" y="442127"/>
                </a:cubicBezTo>
                <a:cubicBezTo>
                  <a:pt x="294752" y="465573"/>
                  <a:pt x="296806" y="489242"/>
                  <a:pt x="301451" y="512466"/>
                </a:cubicBezTo>
                <a:cubicBezTo>
                  <a:pt x="310977" y="560095"/>
                  <a:pt x="315305" y="526621"/>
                  <a:pt x="321547" y="582804"/>
                </a:cubicBezTo>
                <a:cubicBezTo>
                  <a:pt x="323396" y="599449"/>
                  <a:pt x="321547" y="616299"/>
                  <a:pt x="321547" y="633046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116"/>
          <p:cNvCxnSpPr/>
          <p:nvPr/>
        </p:nvCxnSpPr>
        <p:spPr>
          <a:xfrm>
            <a:off x="714348" y="3429000"/>
            <a:ext cx="285752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714348" y="2643182"/>
            <a:ext cx="285752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2928926" y="30718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fr-FR" dirty="0"/>
          </a:p>
        </p:txBody>
      </p:sp>
      <p:sp>
        <p:nvSpPr>
          <p:cNvPr id="121" name="ZoneTexte 120"/>
          <p:cNvSpPr txBox="1"/>
          <p:nvPr/>
        </p:nvSpPr>
        <p:spPr>
          <a:xfrm>
            <a:off x="3000364" y="221455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z+dz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1571604" y="564357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ρ(z+dz) =</a:t>
            </a:r>
            <a:r>
              <a:rPr lang="el-GR" dirty="0" smtClean="0"/>
              <a:t>ρ</a:t>
            </a:r>
            <a:r>
              <a:rPr lang="fr-FR" dirty="0" smtClean="0"/>
              <a:t>(z)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 </a:t>
            </a:r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sp>
        <p:nvSpPr>
          <p:cNvPr id="10" name="Cylindre 9"/>
          <p:cNvSpPr/>
          <p:nvPr/>
        </p:nvSpPr>
        <p:spPr>
          <a:xfrm>
            <a:off x="1571604" y="1928802"/>
            <a:ext cx="1643074" cy="3286148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 flipV="1">
            <a:off x="785786" y="3357562"/>
            <a:ext cx="3143272" cy="64294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rot="5400000">
            <a:off x="322233" y="3321843"/>
            <a:ext cx="4214048" cy="79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rganigramme : Données 27"/>
          <p:cNvSpPr/>
          <p:nvPr/>
        </p:nvSpPr>
        <p:spPr>
          <a:xfrm>
            <a:off x="642910" y="3357562"/>
            <a:ext cx="3500462" cy="642942"/>
          </a:xfrm>
          <a:prstGeom prst="flowChartInputOutput">
            <a:avLst/>
          </a:prstGeom>
          <a:solidFill>
            <a:srgbClr val="00B050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571604" y="3357562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rganigramme : Données 19"/>
          <p:cNvSpPr/>
          <p:nvPr/>
        </p:nvSpPr>
        <p:spPr>
          <a:xfrm rot="20794401">
            <a:off x="5387867" y="1959050"/>
            <a:ext cx="3036698" cy="2675294"/>
          </a:xfrm>
          <a:prstGeom prst="flowChartInputOutpu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ylindre 22"/>
          <p:cNvSpPr/>
          <p:nvPr/>
        </p:nvSpPr>
        <p:spPr>
          <a:xfrm>
            <a:off x="6140498" y="1643050"/>
            <a:ext cx="1643074" cy="3286148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5354680" y="3071810"/>
            <a:ext cx="3143272" cy="642942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rot="16200000" flipH="1">
            <a:off x="4785539" y="3142473"/>
            <a:ext cx="4428362" cy="234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6143636" y="4357694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3714744" y="114298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cylinder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643570" y="5500702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Any</a:t>
            </a:r>
            <a:r>
              <a:rPr lang="fr-FR" dirty="0" smtClean="0"/>
              <a:t> plan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goes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center of base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071538" y="550070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in the middle of the </a:t>
            </a:r>
            <a:r>
              <a:rPr lang="fr-FR" dirty="0" err="1" smtClean="0"/>
              <a:t>cylinder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grpSp>
        <p:nvGrpSpPr>
          <p:cNvPr id="24" name="Groupe 23"/>
          <p:cNvGrpSpPr/>
          <p:nvPr/>
        </p:nvGrpSpPr>
        <p:grpSpPr>
          <a:xfrm>
            <a:off x="3929058" y="928670"/>
            <a:ext cx="3722876" cy="5071304"/>
            <a:chOff x="4883421" y="786588"/>
            <a:chExt cx="3722876" cy="5071304"/>
          </a:xfrm>
        </p:grpSpPr>
        <p:sp>
          <p:nvSpPr>
            <p:cNvPr id="19" name="Cylindre 18"/>
            <p:cNvSpPr/>
            <p:nvPr/>
          </p:nvSpPr>
          <p:spPr>
            <a:xfrm>
              <a:off x="5929322" y="1285860"/>
              <a:ext cx="1571636" cy="4000528"/>
            </a:xfrm>
            <a:prstGeom prst="can">
              <a:avLst>
                <a:gd name="adj" fmla="val 38003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rganigramme : Données 10"/>
            <p:cNvSpPr/>
            <p:nvPr/>
          </p:nvSpPr>
          <p:spPr>
            <a:xfrm rot="20863798">
              <a:off x="4883421" y="1643998"/>
              <a:ext cx="3722876" cy="3279113"/>
            </a:xfrm>
            <a:prstGeom prst="flowChartInputOutput">
              <a:avLst/>
            </a:prstGeom>
            <a:solidFill>
              <a:srgbClr val="FF0000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/>
          </p:nvCxnSpPr>
          <p:spPr>
            <a:xfrm rot="5400000">
              <a:off x="4251323" y="3321843"/>
              <a:ext cx="5071304" cy="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rganigramme : Données 31"/>
            <p:cNvSpPr/>
            <p:nvPr/>
          </p:nvSpPr>
          <p:spPr>
            <a:xfrm>
              <a:off x="5072066" y="2857496"/>
              <a:ext cx="3500462" cy="642942"/>
            </a:xfrm>
            <a:prstGeom prst="flowChartInputOutput">
              <a:avLst/>
            </a:prstGeom>
            <a:solidFill>
              <a:srgbClr val="00B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5857884" y="2928934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 rot="10800000" flipV="1">
              <a:off x="5214942" y="3286124"/>
              <a:ext cx="714380" cy="1428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V="1">
              <a:off x="7429520" y="2857496"/>
              <a:ext cx="928694" cy="2143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/>
          <p:cNvSpPr txBox="1"/>
          <p:nvPr/>
        </p:nvSpPr>
        <p:spPr>
          <a:xfrm>
            <a:off x="500034" y="2428868"/>
            <a:ext cx="3429024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a point o f the plane of </a:t>
            </a:r>
            <a:r>
              <a:rPr lang="fr-FR" dirty="0" err="1" smtClean="0"/>
              <a:t>symmetry</a:t>
            </a:r>
            <a:r>
              <a:rPr lang="fr-FR" dirty="0" smtClean="0"/>
              <a:t> </a:t>
            </a:r>
            <a:r>
              <a:rPr lang="fr-FR" dirty="0" err="1" smtClean="0"/>
              <a:t>belongs</a:t>
            </a:r>
            <a:r>
              <a:rPr lang="fr-FR" dirty="0" smtClean="0"/>
              <a:t> to the plane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ylindre 18"/>
          <p:cNvSpPr/>
          <p:nvPr/>
        </p:nvSpPr>
        <p:spPr>
          <a:xfrm>
            <a:off x="5929322" y="-642966"/>
            <a:ext cx="1571636" cy="8072494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Données 10"/>
          <p:cNvSpPr/>
          <p:nvPr/>
        </p:nvSpPr>
        <p:spPr>
          <a:xfrm rot="20863798">
            <a:off x="4831814" y="1163882"/>
            <a:ext cx="3960082" cy="3739280"/>
          </a:xfrm>
          <a:prstGeom prst="flowChartInputOutpu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 rot="5400000">
            <a:off x="3822695" y="3392487"/>
            <a:ext cx="59293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282" y="571480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Cylindrical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sp>
        <p:nvSpPr>
          <p:cNvPr id="32" name="Organigramme : Données 31"/>
          <p:cNvSpPr/>
          <p:nvPr/>
        </p:nvSpPr>
        <p:spPr>
          <a:xfrm>
            <a:off x="5072066" y="2857496"/>
            <a:ext cx="3500462" cy="642942"/>
          </a:xfrm>
          <a:prstGeom prst="flowChartInputOutpu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6000760" y="2857496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/>
          <p:cNvCxnSpPr/>
          <p:nvPr/>
        </p:nvCxnSpPr>
        <p:spPr>
          <a:xfrm rot="10800000" flipV="1">
            <a:off x="5214942" y="3286124"/>
            <a:ext cx="714380" cy="142876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85720" y="1428736"/>
            <a:ext cx="3786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Infinite</a:t>
            </a:r>
            <a:r>
              <a:rPr lang="fr-FR" sz="2400" dirty="0" smtClean="0"/>
              <a:t> </a:t>
            </a:r>
            <a:r>
              <a:rPr lang="fr-FR" sz="2400" dirty="0" err="1" smtClean="0"/>
              <a:t>cylinder</a:t>
            </a:r>
            <a:endParaRPr lang="fr-FR" sz="2400" dirty="0" smtClean="0"/>
          </a:p>
          <a:p>
            <a:r>
              <a:rPr lang="fr-FR" sz="2400" dirty="0" smtClean="0"/>
              <a:t>…..</a:t>
            </a:r>
          </a:p>
          <a:p>
            <a:r>
              <a:rPr lang="fr-FR" sz="2400" dirty="0" err="1" smtClean="0"/>
              <a:t>Infinity</a:t>
            </a:r>
            <a:r>
              <a:rPr lang="fr-FR" sz="2400" dirty="0" smtClean="0"/>
              <a:t> of </a:t>
            </a:r>
            <a:r>
              <a:rPr lang="fr-FR" sz="2400" i="1" dirty="0" smtClean="0"/>
              <a:t>middle of </a:t>
            </a:r>
            <a:r>
              <a:rPr lang="fr-FR" sz="2400" i="1" dirty="0" err="1" smtClean="0"/>
              <a:t>cylinder</a:t>
            </a:r>
            <a:endParaRPr lang="fr-FR" sz="2400" i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928662" y="3143248"/>
            <a:ext cx="2781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F(r,</a:t>
            </a:r>
            <a:r>
              <a:rPr lang="el-GR" sz="4000" dirty="0" smtClean="0"/>
              <a:t>θ</a:t>
            </a:r>
            <a:r>
              <a:rPr lang="fr-FR" sz="4000" dirty="0" smtClean="0"/>
              <a:t>,z)=F(r)</a:t>
            </a:r>
            <a:endParaRPr lang="fr-FR" sz="4000" dirty="0"/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7572396" y="2857496"/>
            <a:ext cx="785818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rganigramme : Données 43"/>
          <p:cNvSpPr/>
          <p:nvPr/>
        </p:nvSpPr>
        <p:spPr>
          <a:xfrm>
            <a:off x="5000628" y="4286256"/>
            <a:ext cx="3500462" cy="642942"/>
          </a:xfrm>
          <a:prstGeom prst="flowChartInputOutpu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5929322" y="4286256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/>
          <p:nvPr/>
        </p:nvCxnSpPr>
        <p:spPr>
          <a:xfrm rot="10800000" flipV="1">
            <a:off x="5143504" y="4714884"/>
            <a:ext cx="714380" cy="142876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7500958" y="4286256"/>
            <a:ext cx="785818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rganigramme : Données 47"/>
          <p:cNvSpPr/>
          <p:nvPr/>
        </p:nvSpPr>
        <p:spPr>
          <a:xfrm>
            <a:off x="5000628" y="1500174"/>
            <a:ext cx="3500462" cy="642942"/>
          </a:xfrm>
          <a:prstGeom prst="flowChartInputOutpu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5929322" y="1500174"/>
            <a:ext cx="1643074" cy="57150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/>
          <p:cNvCxnSpPr/>
          <p:nvPr/>
        </p:nvCxnSpPr>
        <p:spPr>
          <a:xfrm rot="10800000" flipV="1">
            <a:off x="5143504" y="1928802"/>
            <a:ext cx="714380" cy="142876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7500958" y="1500174"/>
            <a:ext cx="785818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6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I.6)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Symmetries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14282" y="571480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Spherical</a:t>
            </a:r>
            <a:r>
              <a:rPr lang="fr-FR" sz="2400" dirty="0" smtClean="0"/>
              <a:t> </a:t>
            </a:r>
            <a:r>
              <a:rPr lang="fr-FR" sz="2400" dirty="0" err="1" smtClean="0"/>
              <a:t>symmetry</a:t>
            </a:r>
            <a:endParaRPr lang="fr-FR" sz="24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928926" y="2071678"/>
            <a:ext cx="2643206" cy="2571768"/>
            <a:chOff x="3143240" y="2143116"/>
            <a:chExt cx="1643074" cy="1500198"/>
          </a:xfrm>
        </p:grpSpPr>
        <p:sp>
          <p:nvSpPr>
            <p:cNvPr id="10" name="Ellipse 9"/>
            <p:cNvSpPr/>
            <p:nvPr/>
          </p:nvSpPr>
          <p:spPr>
            <a:xfrm>
              <a:off x="3143240" y="2571744"/>
              <a:ext cx="1643074" cy="571504"/>
            </a:xfrm>
            <a:prstGeom prst="ellipse">
              <a:avLst/>
            </a:prstGeom>
            <a:noFill/>
            <a:ln>
              <a:solidFill>
                <a:schemeClr val="tx1">
                  <a:alpha val="48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143240" y="2143116"/>
              <a:ext cx="1643074" cy="1500198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rot="10800000" flipV="1">
            <a:off x="2500298" y="1071546"/>
            <a:ext cx="4071966" cy="4000528"/>
          </a:xfrm>
          <a:prstGeom prst="line">
            <a:avLst/>
          </a:prstGeom>
          <a:ln w="19050">
            <a:solidFill>
              <a:schemeClr val="tx1">
                <a:alpha val="49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500298" y="542926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axis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goes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center</a:t>
            </a:r>
            <a:endParaRPr lang="fr-FR" dirty="0"/>
          </a:p>
        </p:txBody>
      </p:sp>
      <p:cxnSp>
        <p:nvCxnSpPr>
          <p:cNvPr id="17" name="Connecteur droit 16"/>
          <p:cNvCxnSpPr/>
          <p:nvPr/>
        </p:nvCxnSpPr>
        <p:spPr>
          <a:xfrm rot="16200000" flipH="1">
            <a:off x="2285984" y="1500174"/>
            <a:ext cx="3571900" cy="3143272"/>
          </a:xfrm>
          <a:prstGeom prst="line">
            <a:avLst/>
          </a:prstGeom>
          <a:ln w="19050">
            <a:solidFill>
              <a:schemeClr val="tx1">
                <a:alpha val="49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85720" y="2857496"/>
            <a:ext cx="2311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F(r,</a:t>
            </a:r>
            <a:r>
              <a:rPr lang="el-GR" sz="3200" dirty="0" smtClean="0"/>
              <a:t>θ</a:t>
            </a:r>
            <a:r>
              <a:rPr lang="fr-FR" sz="3200" dirty="0" smtClean="0"/>
              <a:t>,</a:t>
            </a:r>
            <a:r>
              <a:rPr lang="el-GR" sz="3200" dirty="0" smtClean="0"/>
              <a:t>φ</a:t>
            </a:r>
            <a:r>
              <a:rPr lang="fr-FR" sz="3200" dirty="0" smtClean="0"/>
              <a:t>)=F(r)</a:t>
            </a:r>
            <a:endParaRPr lang="fr-FR" sz="3200" dirty="0"/>
          </a:p>
        </p:txBody>
      </p:sp>
      <p:cxnSp>
        <p:nvCxnSpPr>
          <p:cNvPr id="27" name="Connecteur droit avec flèche 26"/>
          <p:cNvCxnSpPr/>
          <p:nvPr/>
        </p:nvCxnSpPr>
        <p:spPr>
          <a:xfrm rot="5400000" flipH="1" flipV="1">
            <a:off x="5643570" y="1428736"/>
            <a:ext cx="571504" cy="5715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6200000" flipH="1">
            <a:off x="5179223" y="4393413"/>
            <a:ext cx="571504" cy="500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V="1">
            <a:off x="2607455" y="1464455"/>
            <a:ext cx="500066" cy="4286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2500298" y="4572008"/>
            <a:ext cx="500066" cy="500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9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785918" y="1214422"/>
            <a:ext cx="671517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600" dirty="0" smtClean="0"/>
          </a:p>
          <a:p>
            <a:r>
              <a:rPr lang="en-US" sz="1600" b="1" dirty="0" smtClean="0"/>
              <a:t> </a:t>
            </a:r>
            <a:endParaRPr lang="fr-FR" sz="1600" dirty="0" smtClean="0"/>
          </a:p>
          <a:p>
            <a:r>
              <a:rPr lang="en-US" sz="1600" b="1" dirty="0" smtClean="0"/>
              <a:t>1) Electric field created by a charged electric wire</a:t>
            </a:r>
            <a:endParaRPr lang="fr-FR" sz="1600" dirty="0" smtClean="0"/>
          </a:p>
          <a:p>
            <a:pPr lvl="1"/>
            <a:r>
              <a:rPr lang="en-US" sz="1600" dirty="0" smtClean="0"/>
              <a:t>a. Calculation of the electric field</a:t>
            </a:r>
            <a:endParaRPr lang="fr-FR" sz="1600" dirty="0" smtClean="0"/>
          </a:p>
          <a:p>
            <a:pPr lvl="1"/>
            <a:r>
              <a:rPr lang="en-US" sz="1600" dirty="0" smtClean="0"/>
              <a:t>b. Calculation of the electric potential</a:t>
            </a:r>
            <a:endParaRPr lang="fr-FR" sz="1600" dirty="0" smtClean="0"/>
          </a:p>
          <a:p>
            <a:pPr lvl="1"/>
            <a:r>
              <a:rPr lang="en-US" sz="1600" dirty="0" smtClean="0"/>
              <a:t>c. Limit case of the infinite wire.</a:t>
            </a:r>
            <a:endParaRPr lang="fr-FR" sz="1600" dirty="0" smtClean="0"/>
          </a:p>
          <a:p>
            <a:pPr lvl="1"/>
            <a:r>
              <a:rPr lang="en-US" sz="1600" dirty="0" smtClean="0"/>
              <a:t>d. Analysis in terms of field lines</a:t>
            </a:r>
            <a:endParaRPr lang="fr-FR" sz="1600" dirty="0" smtClean="0"/>
          </a:p>
          <a:p>
            <a:r>
              <a:rPr lang="en-US" sz="1600" b="1" dirty="0" smtClean="0"/>
              <a:t>2) Some examples of 2D electric charged structures</a:t>
            </a:r>
            <a:endParaRPr lang="fr-FR" sz="1600" dirty="0" smtClean="0"/>
          </a:p>
          <a:p>
            <a:pPr lvl="1"/>
            <a:r>
              <a:rPr lang="en-US" sz="1600" dirty="0" smtClean="0"/>
              <a:t>a. Electric field and electric potential created by a crown and a disc</a:t>
            </a:r>
            <a:endParaRPr lang="fr-FR" sz="1600" dirty="0" smtClean="0"/>
          </a:p>
          <a:p>
            <a:pPr lvl="1"/>
            <a:r>
              <a:rPr lang="en-US" sz="1600" dirty="0" smtClean="0"/>
              <a:t>b. Limit case of the infinite charged plane</a:t>
            </a:r>
            <a:endParaRPr lang="fr-FR" sz="1600" dirty="0" smtClean="0"/>
          </a:p>
          <a:p>
            <a:pPr lvl="1"/>
            <a:r>
              <a:rPr lang="en-US" sz="1600" dirty="0" smtClean="0"/>
              <a:t>c. Analysis in terms of field lines</a:t>
            </a:r>
            <a:endParaRPr lang="fr-FR" sz="1600" dirty="0" smtClean="0"/>
          </a:p>
          <a:p>
            <a:r>
              <a:rPr lang="en-US" sz="1600" b="1" dirty="0" smtClean="0"/>
              <a:t>3) Application to the plane capacitor</a:t>
            </a:r>
            <a:endParaRPr lang="fr-FR" sz="1600" dirty="0" smtClean="0"/>
          </a:p>
          <a:p>
            <a:pPr lvl="1"/>
            <a:r>
              <a:rPr lang="en-US" sz="1600" dirty="0" smtClean="0"/>
              <a:t>a. Electric field and electric potential</a:t>
            </a:r>
            <a:endParaRPr lang="fr-FR" sz="1600" dirty="0" smtClean="0"/>
          </a:p>
          <a:p>
            <a:pPr lvl="1"/>
            <a:r>
              <a:rPr lang="en-US" sz="1600" dirty="0" smtClean="0"/>
              <a:t>b. Capacitance and energy.</a:t>
            </a:r>
            <a:endParaRPr lang="fr-FR" sz="1600" dirty="0" smtClean="0"/>
          </a:p>
          <a:p>
            <a:pPr lvl="1"/>
            <a:r>
              <a:rPr lang="en-US" sz="1600" dirty="0" smtClean="0"/>
              <a:t>c. Electron dynamics in a constant and uniform electric field</a:t>
            </a:r>
            <a:endParaRPr lang="fr-FR" sz="1600" dirty="0" smtClean="0"/>
          </a:p>
          <a:p>
            <a:endParaRPr lang="fr-FR" sz="16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85852" y="642918"/>
            <a:ext cx="71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Chapter II. - Examples of electric field calculations</a:t>
            </a:r>
            <a:endParaRPr lang="fr-FR" sz="2000" dirty="0" smtClean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000" y="1714488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400" dirty="0" smtClean="0"/>
          </a:p>
          <a:p>
            <a:pPr lvl="1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80322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u="sng" dirty="0" err="1" smtClean="0">
                <a:solidFill>
                  <a:srgbClr val="FF0000"/>
                </a:solidFill>
              </a:rPr>
              <a:t>Exercise</a:t>
            </a:r>
            <a:r>
              <a:rPr lang="fr-FR" sz="2400" b="1" u="sng" dirty="0" smtClean="0">
                <a:solidFill>
                  <a:srgbClr val="FF0000"/>
                </a:solidFill>
              </a:rPr>
              <a:t> 1: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smtClean="0"/>
              <a:t>Electric </a:t>
            </a:r>
            <a:r>
              <a:rPr lang="fr-FR" sz="2400" b="1" dirty="0" err="1" smtClean="0"/>
              <a:t>field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created</a:t>
            </a:r>
            <a:r>
              <a:rPr lang="fr-FR" sz="2400" b="1" dirty="0" smtClean="0"/>
              <a:t> by an </a:t>
            </a:r>
            <a:r>
              <a:rPr lang="fr-FR" sz="2400" b="1" dirty="0" err="1" smtClean="0"/>
              <a:t>infinite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wire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8868"/>
            <a:ext cx="3009405" cy="358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31"/>
          <p:cNvGrpSpPr/>
          <p:nvPr/>
        </p:nvGrpSpPr>
        <p:grpSpPr>
          <a:xfrm>
            <a:off x="4500562" y="2143116"/>
            <a:ext cx="2357454" cy="2143140"/>
            <a:chOff x="5214942" y="1785926"/>
            <a:chExt cx="2786082" cy="2503360"/>
          </a:xfrm>
        </p:grpSpPr>
        <p:sp>
          <p:nvSpPr>
            <p:cNvPr id="17" name="Cylindre 16"/>
            <p:cNvSpPr/>
            <p:nvPr/>
          </p:nvSpPr>
          <p:spPr>
            <a:xfrm>
              <a:off x="6500826" y="1785926"/>
              <a:ext cx="131143" cy="25033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786446" y="2786058"/>
              <a:ext cx="1643074" cy="50006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2" idx="5"/>
            </p:cNvCxnSpPr>
            <p:nvPr/>
          </p:nvCxnSpPr>
          <p:spPr>
            <a:xfrm rot="16200000" flipH="1">
              <a:off x="7451187" y="2950600"/>
              <a:ext cx="287547" cy="8121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V="1">
              <a:off x="7215206" y="2571744"/>
              <a:ext cx="785818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 flipV="1">
              <a:off x="5214942" y="3143248"/>
              <a:ext cx="785818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6200000" flipH="1">
              <a:off x="5620108" y="2238016"/>
              <a:ext cx="287547" cy="81212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5214950"/>
            <a:ext cx="2152651" cy="86211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9" name="Rectangle à coins arrondis 28"/>
          <p:cNvSpPr/>
          <p:nvPr/>
        </p:nvSpPr>
        <p:spPr>
          <a:xfrm>
            <a:off x="3214678" y="1500174"/>
            <a:ext cx="5286412" cy="3571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500298" y="4786322"/>
            <a:ext cx="57150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643306" y="4286256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Electric </a:t>
            </a:r>
            <a:r>
              <a:rPr lang="fr-FR" dirty="0" err="1" smtClean="0"/>
              <a:t>field</a:t>
            </a:r>
            <a:r>
              <a:rPr lang="fr-FR" dirty="0" smtClean="0"/>
              <a:t> has a radial direction </a:t>
            </a:r>
            <a:r>
              <a:rPr lang="fr-FR" dirty="0" err="1" smtClean="0"/>
              <a:t>perpendicular</a:t>
            </a:r>
            <a:endParaRPr lang="fr-FR" dirty="0" smtClean="0"/>
          </a:p>
          <a:p>
            <a:r>
              <a:rPr lang="fr-FR" dirty="0" smtClean="0"/>
              <a:t>To the axis of the </a:t>
            </a:r>
            <a:r>
              <a:rPr lang="fr-FR" dirty="0" err="1" smtClean="0"/>
              <a:t>wire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ésultat de recherche d'images pour &quot;field lines of two positive charge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062409" y="2295517"/>
            <a:ext cx="2381250" cy="2362200"/>
          </a:xfrm>
          <a:prstGeom prst="rect">
            <a:avLst/>
          </a:prstGeom>
          <a:noFill/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5992"/>
            <a:ext cx="25175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Cylindre 80"/>
          <p:cNvSpPr/>
          <p:nvPr/>
        </p:nvSpPr>
        <p:spPr>
          <a:xfrm>
            <a:off x="5143504" y="2000240"/>
            <a:ext cx="214314" cy="3071834"/>
          </a:xfrm>
          <a:prstGeom prst="can">
            <a:avLst>
              <a:gd name="adj" fmla="val 0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282" y="1142984"/>
            <a:ext cx="440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Field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 !!</a:t>
            </a: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071670" y="4286256"/>
            <a:ext cx="57150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786050" y="2857496"/>
            <a:ext cx="1389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</a:t>
            </a:r>
          </a:p>
          <a:p>
            <a:pPr algn="ctr"/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 smtClean="0">
              <a:solidFill>
                <a:srgbClr val="00206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created</a:t>
            </a:r>
            <a:r>
              <a:rPr lang="fr-FR" b="1" dirty="0" smtClean="0">
                <a:solidFill>
                  <a:srgbClr val="FF0000"/>
                </a:solidFill>
              </a:rPr>
              <a:t> by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charges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1142976" y="2214554"/>
            <a:ext cx="4000528" cy="1000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142976" y="3357562"/>
            <a:ext cx="4000528" cy="164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643174" y="4857760"/>
            <a:ext cx="2551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Orientation of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Electric </a:t>
            </a:r>
            <a:r>
              <a:rPr lang="fr-FR" b="1" dirty="0" err="1" smtClean="0">
                <a:solidFill>
                  <a:srgbClr val="FF0000"/>
                </a:solidFill>
              </a:rPr>
              <a:t>field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vector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</a:p>
          <a:p>
            <a:r>
              <a:rPr lang="fr-FR" b="1" dirty="0" err="1" smtClean="0"/>
              <a:t>parallel</a:t>
            </a:r>
            <a:r>
              <a:rPr lang="fr-FR" b="1" dirty="0" smtClean="0"/>
              <a:t> to the </a:t>
            </a:r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>
              <a:solidFill>
                <a:srgbClr val="00206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6000760" y="335756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000760" y="357187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4786322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3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ésultat de recherche d'images pour &quot;field lines of two positive charge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062409" y="2295517"/>
            <a:ext cx="2381250" cy="2362200"/>
          </a:xfrm>
          <a:prstGeom prst="rect">
            <a:avLst/>
          </a:prstGeom>
          <a:noFill/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5992"/>
            <a:ext cx="25175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Cylindre 80"/>
          <p:cNvSpPr/>
          <p:nvPr/>
        </p:nvSpPr>
        <p:spPr>
          <a:xfrm>
            <a:off x="5143504" y="2000240"/>
            <a:ext cx="214314" cy="3071834"/>
          </a:xfrm>
          <a:prstGeom prst="can">
            <a:avLst>
              <a:gd name="adj" fmla="val 0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Cylindre 81"/>
          <p:cNvSpPr/>
          <p:nvPr/>
        </p:nvSpPr>
        <p:spPr>
          <a:xfrm>
            <a:off x="7786710" y="3571876"/>
            <a:ext cx="142876" cy="1857388"/>
          </a:xfrm>
          <a:prstGeom prst="can">
            <a:avLst>
              <a:gd name="adj" fmla="val 385"/>
            </a:avLst>
          </a:prstGeom>
          <a:solidFill>
            <a:schemeClr val="accent6">
              <a:lumMod val="75000"/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071670" y="4286256"/>
            <a:ext cx="571504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786050" y="2857496"/>
            <a:ext cx="1389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</a:t>
            </a:r>
          </a:p>
          <a:p>
            <a:pPr algn="ctr"/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 smtClean="0">
              <a:solidFill>
                <a:srgbClr val="00206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created</a:t>
            </a:r>
            <a:r>
              <a:rPr lang="fr-FR" b="1" dirty="0" smtClean="0">
                <a:solidFill>
                  <a:srgbClr val="FF0000"/>
                </a:solidFill>
              </a:rPr>
              <a:t> by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charges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1142976" y="2214554"/>
            <a:ext cx="4000528" cy="10001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142976" y="3357562"/>
            <a:ext cx="4000528" cy="1643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643174" y="4857760"/>
            <a:ext cx="2551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Orientation of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Electric </a:t>
            </a:r>
            <a:r>
              <a:rPr lang="fr-FR" b="1" dirty="0" err="1" smtClean="0">
                <a:solidFill>
                  <a:srgbClr val="FF0000"/>
                </a:solidFill>
              </a:rPr>
              <a:t>field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vector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</a:p>
          <a:p>
            <a:r>
              <a:rPr lang="fr-FR" b="1" dirty="0" err="1" smtClean="0"/>
              <a:t>parallel</a:t>
            </a:r>
            <a:r>
              <a:rPr lang="fr-FR" b="1" dirty="0" smtClean="0"/>
              <a:t> to the </a:t>
            </a:r>
            <a:r>
              <a:rPr lang="fr-FR" b="1" dirty="0" err="1" smtClean="0">
                <a:solidFill>
                  <a:srgbClr val="002060"/>
                </a:solidFill>
              </a:rPr>
              <a:t>field</a:t>
            </a:r>
            <a:r>
              <a:rPr lang="fr-FR" b="1" dirty="0" smtClean="0">
                <a:solidFill>
                  <a:srgbClr val="002060"/>
                </a:solidFill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</a:rPr>
              <a:t>lines</a:t>
            </a:r>
            <a:endParaRPr lang="fr-FR" b="1" dirty="0">
              <a:solidFill>
                <a:srgbClr val="002060"/>
              </a:solidFill>
            </a:endParaRPr>
          </a:p>
        </p:txBody>
      </p:sp>
      <p:grpSp>
        <p:nvGrpSpPr>
          <p:cNvPr id="2" name="Groupe 59"/>
          <p:cNvGrpSpPr/>
          <p:nvPr/>
        </p:nvGrpSpPr>
        <p:grpSpPr>
          <a:xfrm>
            <a:off x="6572264" y="1357298"/>
            <a:ext cx="2357454" cy="1428760"/>
            <a:chOff x="6572264" y="1357298"/>
            <a:chExt cx="2357454" cy="1428760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ylindre 34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 rot="10800000" flipV="1">
              <a:off x="6929454" y="1928802"/>
              <a:ext cx="500066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V="1">
              <a:off x="8143900" y="1428736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necteur droit avec flèche 48"/>
          <p:cNvCxnSpPr/>
          <p:nvPr/>
        </p:nvCxnSpPr>
        <p:spPr>
          <a:xfrm>
            <a:off x="6000760" y="335756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6000760" y="357187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7929586" y="442913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7929586" y="392906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7929586" y="4929198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7072330" y="3929066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7072330" y="4429132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7072330" y="4929198"/>
            <a:ext cx="71438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4786322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357430"/>
            <a:ext cx="55245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5" name="ZoneTexte 44"/>
          <p:cNvSpPr txBox="1"/>
          <p:nvPr/>
        </p:nvSpPr>
        <p:spPr>
          <a:xfrm>
            <a:off x="214282" y="1142984"/>
            <a:ext cx="4402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Field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 !!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5357818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7" name="Rectangle 4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II.1)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928802"/>
            <a:ext cx="2687953" cy="374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3143248"/>
            <a:ext cx="1643074" cy="798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" name="Groupe 18"/>
          <p:cNvGrpSpPr/>
          <p:nvPr/>
        </p:nvGrpSpPr>
        <p:grpSpPr>
          <a:xfrm>
            <a:off x="4214810" y="2143116"/>
            <a:ext cx="2428892" cy="2857520"/>
            <a:chOff x="4714876" y="1785926"/>
            <a:chExt cx="3357586" cy="3714776"/>
          </a:xfrm>
        </p:grpSpPr>
        <p:sp>
          <p:nvSpPr>
            <p:cNvPr id="23" name="Cube 22"/>
            <p:cNvSpPr/>
            <p:nvPr/>
          </p:nvSpPr>
          <p:spPr>
            <a:xfrm>
              <a:off x="5715008" y="1785926"/>
              <a:ext cx="1285884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4796768" y="2363780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>
              <a:off x="4714876" y="3024185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5143504" y="4857760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Electric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constant</a:t>
            </a:r>
            <a:r>
              <a:rPr lang="fr-FR" b="1" dirty="0" smtClean="0"/>
              <a:t> and </a:t>
            </a:r>
          </a:p>
          <a:p>
            <a:r>
              <a:rPr lang="fr-FR" b="1" dirty="0" err="1" smtClean="0"/>
              <a:t>perpendicular</a:t>
            </a:r>
            <a:r>
              <a:rPr lang="fr-FR" b="1" dirty="0" smtClean="0"/>
              <a:t> to the plane</a:t>
            </a:r>
            <a:endParaRPr lang="fr-FR" b="1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3714744" y="1357298"/>
            <a:ext cx="5072098" cy="46434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28662" y="7857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infinite</a:t>
            </a:r>
            <a:r>
              <a:rPr lang="fr-FR" dirty="0" smtClean="0"/>
              <a:t> plane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9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785918" y="1214422"/>
            <a:ext cx="5143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r>
              <a:rPr lang="en-US" sz="1600" b="1" dirty="0" smtClean="0"/>
              <a:t>1) Electrostatics devices</a:t>
            </a:r>
          </a:p>
          <a:p>
            <a:r>
              <a:rPr lang="en-US" sz="1600" b="1" dirty="0" smtClean="0"/>
              <a:t> 2) Electric charges</a:t>
            </a:r>
            <a:endParaRPr lang="fr-FR" sz="1600" dirty="0" smtClean="0"/>
          </a:p>
          <a:p>
            <a:pPr marL="800100" lvl="1" indent="-342900"/>
            <a:r>
              <a:rPr lang="en-US" sz="1600" dirty="0" smtClean="0"/>
              <a:t>a. </a:t>
            </a:r>
            <a:r>
              <a:rPr lang="en-US" sz="1600" dirty="0" err="1" smtClean="0"/>
              <a:t>Ponctual</a:t>
            </a:r>
            <a:r>
              <a:rPr lang="en-US" sz="1600" dirty="0" smtClean="0"/>
              <a:t> charges</a:t>
            </a:r>
            <a:endParaRPr lang="fr-FR" sz="1600" dirty="0" smtClean="0"/>
          </a:p>
          <a:p>
            <a:pPr marL="800100" lvl="1" indent="-342900"/>
            <a:r>
              <a:rPr lang="en-US" sz="1600" dirty="0" smtClean="0"/>
              <a:t>b. Continuous charges distributions </a:t>
            </a:r>
          </a:p>
          <a:p>
            <a:pPr marL="0" lvl="1"/>
            <a:r>
              <a:rPr lang="en-US" sz="1600" b="1" dirty="0" smtClean="0"/>
              <a:t>3) Electric forces and Electric fields</a:t>
            </a:r>
            <a:endParaRPr lang="fr-FR" sz="1600" dirty="0" smtClean="0"/>
          </a:p>
          <a:p>
            <a:pPr marL="457200" lvl="2"/>
            <a:r>
              <a:rPr lang="en-US" sz="1600" dirty="0" smtClean="0"/>
              <a:t>a. The Coulomb law</a:t>
            </a:r>
            <a:endParaRPr lang="fr-FR" sz="1600" dirty="0" smtClean="0"/>
          </a:p>
          <a:p>
            <a:pPr lvl="1"/>
            <a:r>
              <a:rPr lang="fr-FR" sz="1600" dirty="0" smtClean="0"/>
              <a:t>b. The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</a:t>
            </a:r>
            <a:r>
              <a:rPr lang="fr-FR" sz="1600" dirty="0" err="1" smtClean="0"/>
              <a:t>field</a:t>
            </a:r>
            <a:endParaRPr lang="fr-FR" sz="1600" dirty="0" smtClean="0"/>
          </a:p>
          <a:p>
            <a:pPr lvl="1"/>
            <a:r>
              <a:rPr lang="fr-FR" sz="1600" dirty="0" smtClean="0"/>
              <a:t>c. Field </a:t>
            </a:r>
            <a:r>
              <a:rPr lang="fr-FR" sz="1600" dirty="0" err="1" smtClean="0"/>
              <a:t>lines</a:t>
            </a:r>
            <a:endParaRPr lang="fr-FR" sz="1600" dirty="0" smtClean="0"/>
          </a:p>
          <a:p>
            <a:pPr marL="0" lvl="1"/>
            <a:r>
              <a:rPr lang="en-US" sz="1600" b="1" dirty="0" smtClean="0"/>
              <a:t>4) Electric potential and energy</a:t>
            </a:r>
          </a:p>
          <a:p>
            <a:pPr marL="457200" lvl="2"/>
            <a:r>
              <a:rPr lang="en-US" sz="1600" dirty="0" smtClean="0"/>
              <a:t>a. Work of an electric force</a:t>
            </a:r>
          </a:p>
          <a:p>
            <a:pPr marL="457200" lvl="2"/>
            <a:r>
              <a:rPr lang="fr-FR" sz="1600" dirty="0" smtClean="0"/>
              <a:t>b. Electric </a:t>
            </a:r>
            <a:r>
              <a:rPr lang="fr-FR" sz="1600" dirty="0" err="1" smtClean="0"/>
              <a:t>potential</a:t>
            </a:r>
            <a:endParaRPr lang="fr-FR" sz="1600" dirty="0" smtClean="0"/>
          </a:p>
          <a:p>
            <a:pPr marL="457200" lvl="2"/>
            <a:r>
              <a:rPr lang="fr-FR" sz="1600" dirty="0" smtClean="0"/>
              <a:t>c. </a:t>
            </a:r>
            <a:r>
              <a:rPr lang="fr-FR" sz="1600" dirty="0" err="1" smtClean="0"/>
              <a:t>Equipotential</a:t>
            </a:r>
            <a:r>
              <a:rPr lang="fr-FR" sz="1600" dirty="0" smtClean="0"/>
              <a:t> </a:t>
            </a:r>
            <a:r>
              <a:rPr lang="fr-FR" sz="1600" dirty="0" err="1" smtClean="0"/>
              <a:t>lines</a:t>
            </a:r>
            <a:endParaRPr lang="fr-FR" sz="1600" dirty="0" smtClean="0"/>
          </a:p>
          <a:p>
            <a:r>
              <a:rPr lang="en-US" sz="1600" b="1" dirty="0" smtClean="0"/>
              <a:t>5) Electric field created by superposition of charges</a:t>
            </a:r>
            <a:endParaRPr lang="fr-FR" sz="1600" b="1" dirty="0" smtClean="0"/>
          </a:p>
          <a:p>
            <a:pPr lvl="1"/>
            <a:r>
              <a:rPr lang="en-US" sz="1600" dirty="0" smtClean="0"/>
              <a:t>a. Two electric charges: Shape of the field lines</a:t>
            </a:r>
            <a:endParaRPr lang="fr-FR" sz="1600" dirty="0" smtClean="0"/>
          </a:p>
          <a:p>
            <a:pPr lvl="1"/>
            <a:r>
              <a:rPr lang="en-US" sz="1600" dirty="0" smtClean="0"/>
              <a:t>b. N electric charges</a:t>
            </a:r>
          </a:p>
          <a:p>
            <a:pPr lvl="1"/>
            <a:r>
              <a:rPr lang="en-US" sz="1600" dirty="0" smtClean="0"/>
              <a:t>c. Continuous charges distribution</a:t>
            </a:r>
          </a:p>
          <a:p>
            <a:pPr lvl="1"/>
            <a:r>
              <a:rPr lang="en-US" sz="1600" dirty="0" smtClean="0"/>
              <a:t>d. Energy of a system of charges</a:t>
            </a:r>
          </a:p>
          <a:p>
            <a:r>
              <a:rPr lang="en-US" sz="1600" b="1" dirty="0" smtClean="0"/>
              <a:t>6) </a:t>
            </a:r>
            <a:r>
              <a:rPr lang="en-US" sz="1600" b="1" dirty="0" err="1" smtClean="0"/>
              <a:t>Symetries</a:t>
            </a:r>
            <a:r>
              <a:rPr lang="en-US" sz="1600" b="1" dirty="0" smtClean="0"/>
              <a:t> of the electric field </a:t>
            </a:r>
            <a:endParaRPr lang="fr-FR" sz="16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85852" y="642918"/>
            <a:ext cx="71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Chapter I. - Introduction and Concepts </a:t>
            </a:r>
            <a:endParaRPr lang="fr-FR" sz="2000" dirty="0" smtClean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000" y="1714488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400" dirty="0" smtClean="0"/>
          </a:p>
          <a:p>
            <a:pPr lvl="1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</a:t>
            </a:r>
            <a:r>
              <a:rPr lang="fr-FR" b="1" dirty="0" smtClean="0">
                <a:solidFill>
                  <a:srgbClr val="FF0000"/>
                </a:solidFill>
              </a:rPr>
              <a:t> s</a:t>
            </a:r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infinte</a:t>
            </a:r>
            <a:r>
              <a:rPr lang="fr-FR" sz="2000" dirty="0" smtClean="0"/>
              <a:t>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2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5" name="Rectangle 54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Connecteur droit 153"/>
          <p:cNvCxnSpPr/>
          <p:nvPr/>
        </p:nvCxnSpPr>
        <p:spPr>
          <a:xfrm>
            <a:off x="6072198" y="2071678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6143636" y="1643050"/>
            <a:ext cx="1214446" cy="85725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avec flèche 90"/>
          <p:cNvCxnSpPr/>
          <p:nvPr/>
        </p:nvCxnSpPr>
        <p:spPr>
          <a:xfrm rot="10800000">
            <a:off x="6286512" y="1714488"/>
            <a:ext cx="990608" cy="846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Connecteur droit avec flèche 103"/>
          <p:cNvCxnSpPr/>
          <p:nvPr/>
        </p:nvCxnSpPr>
        <p:spPr>
          <a:xfrm flipV="1">
            <a:off x="6786578" y="1643050"/>
            <a:ext cx="1143008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 flipV="1">
            <a:off x="7429520" y="1643050"/>
            <a:ext cx="1071570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 rot="10800000">
            <a:off x="6929454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rot="10800000">
            <a:off x="7500958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8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wires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6643702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286644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6572264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215206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5" name="Groupe 134"/>
          <p:cNvGrpSpPr/>
          <p:nvPr/>
        </p:nvGrpSpPr>
        <p:grpSpPr>
          <a:xfrm>
            <a:off x="7858148" y="1928802"/>
            <a:ext cx="352982" cy="369332"/>
            <a:chOff x="7929586" y="1643050"/>
            <a:chExt cx="352982" cy="369332"/>
          </a:xfrm>
        </p:grpSpPr>
        <p:sp>
          <p:nvSpPr>
            <p:cNvPr id="85" name="Ellipse 84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sp>
        <p:nvSpPr>
          <p:cNvPr id="152" name="ZoneTexte 151"/>
          <p:cNvSpPr txBox="1"/>
          <p:nvPr/>
        </p:nvSpPr>
        <p:spPr>
          <a:xfrm>
            <a:off x="6286512" y="857232"/>
            <a:ext cx="2363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Vision </a:t>
            </a:r>
            <a:r>
              <a:rPr lang="fr-FR" dirty="0" err="1" smtClean="0"/>
              <a:t>from</a:t>
            </a:r>
            <a:r>
              <a:rPr lang="fr-FR" dirty="0" smtClean="0"/>
              <a:t> the top </a:t>
            </a:r>
          </a:p>
          <a:p>
            <a:pPr algn="ctr"/>
            <a:r>
              <a:rPr lang="fr-FR" dirty="0" smtClean="0"/>
              <a:t>to the </a:t>
            </a:r>
            <a:r>
              <a:rPr lang="fr-FR" dirty="0" err="1" smtClean="0"/>
              <a:t>bottom</a:t>
            </a:r>
            <a:r>
              <a:rPr lang="fr-FR" dirty="0" smtClean="0"/>
              <a:t> (3 </a:t>
            </a:r>
            <a:r>
              <a:rPr lang="fr-FR" dirty="0" err="1" smtClean="0"/>
              <a:t>wires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66" name="Rectangle 6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67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78" name="Rectangle 7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Connecteur droit 155"/>
          <p:cNvCxnSpPr/>
          <p:nvPr/>
        </p:nvCxnSpPr>
        <p:spPr>
          <a:xfrm>
            <a:off x="6143636" y="4143380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>
            <a:off x="6072198" y="2071678"/>
            <a:ext cx="278608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6143636" y="1643050"/>
            <a:ext cx="1214446" cy="85725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2"/>
          <p:cNvGrpSpPr/>
          <p:nvPr/>
        </p:nvGrpSpPr>
        <p:grpSpPr>
          <a:xfrm>
            <a:off x="214282" y="2928934"/>
            <a:ext cx="2571768" cy="2857520"/>
            <a:chOff x="4714876" y="1785926"/>
            <a:chExt cx="3357586" cy="3714776"/>
          </a:xfrm>
        </p:grpSpPr>
        <p:sp>
          <p:nvSpPr>
            <p:cNvPr id="46" name="Cube 45"/>
            <p:cNvSpPr/>
            <p:nvPr/>
          </p:nvSpPr>
          <p:spPr>
            <a:xfrm>
              <a:off x="5715009" y="1785926"/>
              <a:ext cx="1285883" cy="3714776"/>
            </a:xfrm>
            <a:prstGeom prst="cube">
              <a:avLst>
                <a:gd name="adj" fmla="val 9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7286644" y="242886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7358082" y="307181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>
              <a:off x="7358082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7286644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>
              <a:off x="7286644" y="4929198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5143504" y="2357430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>
              <a:off x="4960553" y="2776533"/>
              <a:ext cx="71438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/>
            <p:cNvCxnSpPr/>
            <p:nvPr/>
          </p:nvCxnSpPr>
          <p:spPr>
            <a:xfrm>
              <a:off x="4786314" y="3643314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>
              <a:off x="4714876" y="428625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>
              <a:off x="4786314" y="5000636"/>
              <a:ext cx="7143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9"/>
          <p:cNvGrpSpPr/>
          <p:nvPr/>
        </p:nvGrpSpPr>
        <p:grpSpPr>
          <a:xfrm>
            <a:off x="3071802" y="3071810"/>
            <a:ext cx="2357454" cy="1428760"/>
            <a:chOff x="6572264" y="1357298"/>
            <a:chExt cx="2357454" cy="1428760"/>
          </a:xfrm>
        </p:grpSpPr>
        <p:cxnSp>
          <p:nvCxnSpPr>
            <p:cNvPr id="69" name="Connecteur droit avec flèche 68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ylindre 69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1" name="Ellipse 70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71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necteur droit avec flèche 90"/>
          <p:cNvCxnSpPr/>
          <p:nvPr/>
        </p:nvCxnSpPr>
        <p:spPr>
          <a:xfrm rot="10800000">
            <a:off x="6286512" y="1714488"/>
            <a:ext cx="990608" cy="84614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59"/>
          <p:cNvGrpSpPr/>
          <p:nvPr/>
        </p:nvGrpSpPr>
        <p:grpSpPr>
          <a:xfrm>
            <a:off x="2857488" y="4071942"/>
            <a:ext cx="2357454" cy="1428760"/>
            <a:chOff x="6572264" y="1357298"/>
            <a:chExt cx="2357454" cy="1428760"/>
          </a:xfrm>
        </p:grpSpPr>
        <p:cxnSp>
          <p:nvCxnSpPr>
            <p:cNvPr id="96" name="Connecteur droit avec flèche 95"/>
            <p:cNvCxnSpPr/>
            <p:nvPr/>
          </p:nvCxnSpPr>
          <p:spPr>
            <a:xfrm>
              <a:off x="8215338" y="1857364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ylindre 96"/>
            <p:cNvSpPr/>
            <p:nvPr/>
          </p:nvSpPr>
          <p:spPr>
            <a:xfrm>
              <a:off x="7715272" y="1357298"/>
              <a:ext cx="142876" cy="1428760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  <a:alpha val="4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8" name="Ellipse 97"/>
            <p:cNvSpPr/>
            <p:nvPr/>
          </p:nvSpPr>
          <p:spPr>
            <a:xfrm>
              <a:off x="7286644" y="1571612"/>
              <a:ext cx="1000132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6572264" y="1785926"/>
              <a:ext cx="71438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 rot="10800000" flipV="1">
              <a:off x="6858016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/>
            <p:nvPr/>
          </p:nvCxnSpPr>
          <p:spPr>
            <a:xfrm>
              <a:off x="8001024" y="1928802"/>
              <a:ext cx="571504" cy="2857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/>
            <p:nvPr/>
          </p:nvCxnSpPr>
          <p:spPr>
            <a:xfrm rot="10800000">
              <a:off x="6929454" y="1357298"/>
              <a:ext cx="571504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/>
            <p:cNvCxnSpPr>
              <a:stCxn id="98" idx="7"/>
            </p:cNvCxnSpPr>
            <p:nvPr/>
          </p:nvCxnSpPr>
          <p:spPr>
            <a:xfrm rot="5400000" flipH="1" flipV="1">
              <a:off x="8325034" y="1244013"/>
              <a:ext cx="205647" cy="5750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Connecteur droit avec flèche 103"/>
          <p:cNvCxnSpPr/>
          <p:nvPr/>
        </p:nvCxnSpPr>
        <p:spPr>
          <a:xfrm flipV="1">
            <a:off x="6786578" y="1643050"/>
            <a:ext cx="1143008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 flipV="1">
            <a:off x="7429520" y="1643050"/>
            <a:ext cx="1071570" cy="92710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 rot="10800000">
            <a:off x="6929454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rot="10800000">
            <a:off x="7500958" y="1643050"/>
            <a:ext cx="990608" cy="91758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/>
          <p:cNvSpPr/>
          <p:nvPr/>
        </p:nvSpPr>
        <p:spPr>
          <a:xfrm>
            <a:off x="2714612" y="2714620"/>
            <a:ext cx="3000396" cy="3143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4" name="Connecteur droit 113"/>
          <p:cNvCxnSpPr/>
          <p:nvPr/>
        </p:nvCxnSpPr>
        <p:spPr>
          <a:xfrm flipV="1">
            <a:off x="1428728" y="2786058"/>
            <a:ext cx="2357454" cy="642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1428728" y="5357826"/>
            <a:ext cx="2571768" cy="500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643042" y="2357430"/>
            <a:ext cx="298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ZOOM on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nearest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wires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83" name="Ellipse 82"/>
          <p:cNvSpPr/>
          <p:nvPr/>
        </p:nvSpPr>
        <p:spPr>
          <a:xfrm>
            <a:off x="6643702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286644" y="200024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/>
          <p:cNvSpPr txBox="1"/>
          <p:nvPr/>
        </p:nvSpPr>
        <p:spPr>
          <a:xfrm>
            <a:off x="3929058" y="4143380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4143372" y="3143248"/>
            <a:ext cx="2872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  <a:p>
            <a:r>
              <a:rPr lang="fr-FR" sz="1600" b="1" dirty="0" smtClean="0"/>
              <a:t>+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6572264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215206" y="192880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5" name="Groupe 134"/>
          <p:cNvGrpSpPr/>
          <p:nvPr/>
        </p:nvGrpSpPr>
        <p:grpSpPr>
          <a:xfrm>
            <a:off x="7858148" y="1928802"/>
            <a:ext cx="352982" cy="369332"/>
            <a:chOff x="7929586" y="1643050"/>
            <a:chExt cx="352982" cy="369332"/>
          </a:xfrm>
        </p:grpSpPr>
        <p:sp>
          <p:nvSpPr>
            <p:cNvPr id="85" name="Ellipse 84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sp>
        <p:nvSpPr>
          <p:cNvPr id="138" name="Ellipse 137"/>
          <p:cNvSpPr/>
          <p:nvPr/>
        </p:nvSpPr>
        <p:spPr>
          <a:xfrm>
            <a:off x="6858016" y="4000504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/>
          <p:cNvSpPr/>
          <p:nvPr/>
        </p:nvSpPr>
        <p:spPr>
          <a:xfrm>
            <a:off x="7500958" y="4000504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ZoneTexte 139"/>
          <p:cNvSpPr txBox="1"/>
          <p:nvPr/>
        </p:nvSpPr>
        <p:spPr>
          <a:xfrm>
            <a:off x="6786578" y="39290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sp>
        <p:nvSpPr>
          <p:cNvPr id="141" name="ZoneTexte 140"/>
          <p:cNvSpPr txBox="1"/>
          <p:nvPr/>
        </p:nvSpPr>
        <p:spPr>
          <a:xfrm>
            <a:off x="7429520" y="39290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+</a:t>
            </a:r>
            <a:endParaRPr lang="fr-FR" dirty="0"/>
          </a:p>
        </p:txBody>
      </p:sp>
      <p:grpSp>
        <p:nvGrpSpPr>
          <p:cNvPr id="6" name="Groupe 141"/>
          <p:cNvGrpSpPr/>
          <p:nvPr/>
        </p:nvGrpSpPr>
        <p:grpSpPr>
          <a:xfrm>
            <a:off x="8072462" y="3929066"/>
            <a:ext cx="352982" cy="369332"/>
            <a:chOff x="7929586" y="1643050"/>
            <a:chExt cx="352982" cy="369332"/>
          </a:xfrm>
        </p:grpSpPr>
        <p:sp>
          <p:nvSpPr>
            <p:cNvPr id="143" name="Ellipse 142"/>
            <p:cNvSpPr/>
            <p:nvPr/>
          </p:nvSpPr>
          <p:spPr>
            <a:xfrm>
              <a:off x="8001024" y="1714488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ZoneTexte 143"/>
            <p:cNvSpPr txBox="1"/>
            <p:nvPr/>
          </p:nvSpPr>
          <p:spPr>
            <a:xfrm>
              <a:off x="7929586" y="1643050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+</a:t>
              </a:r>
              <a:endParaRPr lang="fr-FR" dirty="0"/>
            </a:p>
          </p:txBody>
        </p:sp>
      </p:grpSp>
      <p:cxnSp>
        <p:nvCxnSpPr>
          <p:cNvPr id="145" name="Connecteur droit avec flèche 144"/>
          <p:cNvCxnSpPr/>
          <p:nvPr/>
        </p:nvCxnSpPr>
        <p:spPr>
          <a:xfrm rot="5400000">
            <a:off x="6643702" y="4714884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 rot="5400000">
            <a:off x="7216000" y="4714090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 rot="5400000">
            <a:off x="7858942" y="4714090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 rot="5400000">
            <a:off x="6644496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 rot="5400000">
            <a:off x="7216000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 rot="5400000">
            <a:off x="7858942" y="3571082"/>
            <a:ext cx="7143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ZoneTexte 151"/>
          <p:cNvSpPr txBox="1"/>
          <p:nvPr/>
        </p:nvSpPr>
        <p:spPr>
          <a:xfrm>
            <a:off x="6286512" y="857232"/>
            <a:ext cx="2363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Vision </a:t>
            </a:r>
            <a:r>
              <a:rPr lang="fr-FR" dirty="0" err="1" smtClean="0"/>
              <a:t>from</a:t>
            </a:r>
            <a:r>
              <a:rPr lang="fr-FR" dirty="0" smtClean="0"/>
              <a:t> the top </a:t>
            </a:r>
          </a:p>
          <a:p>
            <a:pPr algn="ctr"/>
            <a:r>
              <a:rPr lang="fr-FR" dirty="0" smtClean="0"/>
              <a:t>to the </a:t>
            </a:r>
            <a:r>
              <a:rPr lang="fr-FR" dirty="0" err="1" smtClean="0"/>
              <a:t>bottom</a:t>
            </a:r>
            <a:r>
              <a:rPr lang="fr-FR" dirty="0" smtClean="0"/>
              <a:t> (3 </a:t>
            </a:r>
            <a:r>
              <a:rPr lang="fr-FR" dirty="0" err="1" smtClean="0"/>
              <a:t>wires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214282" y="714356"/>
            <a:ext cx="43093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Interpretation</a:t>
            </a:r>
            <a:r>
              <a:rPr lang="fr-FR" sz="2000" b="1" dirty="0" smtClean="0"/>
              <a:t> in </a:t>
            </a:r>
            <a:r>
              <a:rPr lang="fr-FR" sz="2000" b="1" dirty="0" err="1" smtClean="0"/>
              <a:t>terms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field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lines</a:t>
            </a:r>
            <a:r>
              <a:rPr lang="fr-FR" sz="2000" b="1" dirty="0" smtClean="0"/>
              <a:t>:  </a:t>
            </a:r>
          </a:p>
          <a:p>
            <a:endParaRPr lang="fr-FR" sz="2000" b="1" dirty="0" smtClean="0"/>
          </a:p>
          <a:p>
            <a:endParaRPr lang="fr-FR" sz="2000" b="1" dirty="0" smtClean="0"/>
          </a:p>
          <a:p>
            <a:r>
              <a:rPr lang="fr-FR" sz="2000" dirty="0" smtClean="0"/>
              <a:t>plane </a:t>
            </a:r>
            <a:r>
              <a:rPr lang="fr-FR" sz="2000" dirty="0" err="1" smtClean="0"/>
              <a:t>is</a:t>
            </a:r>
            <a:r>
              <a:rPr lang="fr-FR" sz="2000" dirty="0" smtClean="0"/>
              <a:t> an </a:t>
            </a:r>
            <a:r>
              <a:rPr lang="fr-FR" sz="2000" dirty="0" err="1" smtClean="0"/>
              <a:t>infinite</a:t>
            </a:r>
            <a:r>
              <a:rPr lang="fr-FR" sz="2000" dirty="0" smtClean="0"/>
              <a:t> 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wires</a:t>
            </a:r>
            <a:endParaRPr lang="fr-FR" sz="20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7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2" name="Rectangle 81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II.2)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2D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structure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99"/>
          <p:cNvSpPr txBox="1">
            <a:spLocks noChangeArrowheads="1"/>
          </p:cNvSpPr>
          <p:nvPr/>
        </p:nvSpPr>
        <p:spPr bwMode="auto">
          <a:xfrm>
            <a:off x="214282" y="642918"/>
            <a:ext cx="41585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/>
              <a:t>Application to plane </a:t>
            </a:r>
            <a:r>
              <a:rPr lang="fr-FR" sz="2400" b="1" dirty="0" err="1" smtClean="0"/>
              <a:t>capacitor</a:t>
            </a:r>
            <a:endParaRPr lang="fr-FR" sz="2400" b="1" dirty="0"/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4577685" y="1643050"/>
            <a:ext cx="45663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Plane </a:t>
            </a:r>
            <a:r>
              <a:rPr lang="fr-FR" b="1" dirty="0" err="1" smtClean="0">
                <a:solidFill>
                  <a:srgbClr val="FF0000"/>
                </a:solidFill>
              </a:rPr>
              <a:t>Capacitor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can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be</a:t>
            </a:r>
            <a:r>
              <a:rPr lang="fr-FR" b="1" dirty="0" smtClean="0">
                <a:solidFill>
                  <a:srgbClr val="FF0000"/>
                </a:solidFill>
              </a:rPr>
              <a:t>….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….the </a:t>
            </a:r>
            <a:r>
              <a:rPr lang="fr-FR" b="1" dirty="0" err="1" smtClean="0">
                <a:solidFill>
                  <a:srgbClr val="FF0000"/>
                </a:solidFill>
              </a:rPr>
              <a:t>sum</a:t>
            </a:r>
            <a:r>
              <a:rPr lang="fr-FR" b="1" dirty="0" smtClean="0">
                <a:solidFill>
                  <a:srgbClr val="FF0000"/>
                </a:solidFill>
              </a:rPr>
              <a:t> of </a:t>
            </a:r>
            <a:r>
              <a:rPr lang="fr-FR" b="1" dirty="0" err="1" smtClean="0">
                <a:solidFill>
                  <a:srgbClr val="FF0000"/>
                </a:solidFill>
              </a:rPr>
              <a:t>two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charged</a:t>
            </a:r>
            <a:r>
              <a:rPr lang="fr-FR" b="1" dirty="0" smtClean="0">
                <a:solidFill>
                  <a:srgbClr val="FF0000"/>
                </a:solidFill>
              </a:rPr>
              <a:t> and 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opposites planes </a:t>
            </a:r>
            <a:r>
              <a:rPr lang="fr-FR" b="1" dirty="0" err="1" smtClean="0">
                <a:solidFill>
                  <a:srgbClr val="FF0000"/>
                </a:solidFill>
              </a:rPr>
              <a:t>separated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from</a:t>
            </a:r>
            <a:r>
              <a:rPr lang="fr-FR" b="1" dirty="0" smtClean="0">
                <a:solidFill>
                  <a:srgbClr val="FF0000"/>
                </a:solidFill>
              </a:rPr>
              <a:t> distance d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214818"/>
            <a:ext cx="13581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5286388"/>
            <a:ext cx="1928826" cy="7026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572008"/>
            <a:ext cx="1000132" cy="64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ZoneTexte 18"/>
          <p:cNvSpPr txBox="1"/>
          <p:nvPr/>
        </p:nvSpPr>
        <p:spPr>
          <a:xfrm>
            <a:off x="428596" y="3929066"/>
            <a:ext cx="685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Capacitance C</a:t>
            </a:r>
            <a:r>
              <a:rPr lang="fr-FR" dirty="0" smtClean="0"/>
              <a:t> (or </a:t>
            </a:r>
            <a:r>
              <a:rPr lang="fr-FR" dirty="0" err="1" smtClean="0"/>
              <a:t>capacity</a:t>
            </a:r>
            <a:r>
              <a:rPr lang="fr-FR" dirty="0" smtClean="0"/>
              <a:t>) in </a:t>
            </a:r>
            <a:r>
              <a:rPr lang="fr-FR" dirty="0" smtClean="0">
                <a:solidFill>
                  <a:srgbClr val="FF0000"/>
                </a:solidFill>
              </a:rPr>
              <a:t>Farad (Coulomb/Volt):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28596" y="521495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and voltage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571868" y="464344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(if </a:t>
            </a:r>
            <a:r>
              <a:rPr lang="fr-FR" dirty="0" err="1" smtClean="0"/>
              <a:t>insulating</a:t>
            </a:r>
            <a:r>
              <a:rPr lang="fr-FR" dirty="0" smtClean="0"/>
              <a:t> part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vaccum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3" name="Picture 2" descr="https://upload.wikimedia.org/wikipedia/commons/thumb/b/b9/Capacitors_%287189597135%29.jpg/1280px-Capacitors_%287189597135%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4071942"/>
            <a:ext cx="1357322" cy="904529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7429520" y="5072074"/>
            <a:ext cx="153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C: </a:t>
            </a:r>
            <a:r>
              <a:rPr lang="fr-FR" sz="1200" dirty="0" err="1" smtClean="0"/>
              <a:t>from</a:t>
            </a:r>
            <a:r>
              <a:rPr lang="fr-FR" sz="1200" dirty="0" smtClean="0"/>
              <a:t> µF to pF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cylindrical</a:t>
            </a:r>
            <a:r>
              <a:rPr lang="fr-FR" sz="1200" dirty="0" smtClean="0"/>
              <a:t> and plane</a:t>
            </a:r>
          </a:p>
          <a:p>
            <a:r>
              <a:rPr lang="fr-FR" sz="1200" dirty="0" err="1" smtClean="0"/>
              <a:t>Capacitors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410489" y="128586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279904" y="17062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19423" y="21266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1942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27990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279904" y="334107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928662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85786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9674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85722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896743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57158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17639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357158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57488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97007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897007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857488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50043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353994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353994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350043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350043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715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285720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28624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25767" y="2134873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25767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286248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286248" y="334931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492919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96870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496870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492919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492919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>
            <a:off x="6072166" y="2714620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 rot="5400000" flipH="1" flipV="1">
            <a:off x="4856958" y="2357430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6072198" y="3286124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rot="5400000">
            <a:off x="6286480" y="2714620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7215174" y="2214554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2786058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6" name="ZoneTexte 145"/>
          <p:cNvSpPr txBox="1"/>
          <p:nvPr/>
        </p:nvSpPr>
        <p:spPr>
          <a:xfrm>
            <a:off x="7000892" y="14287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147" name="ZoneTexte 146"/>
          <p:cNvSpPr txBox="1"/>
          <p:nvPr/>
        </p:nvSpPr>
        <p:spPr>
          <a:xfrm>
            <a:off x="5715008" y="192880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48" name="ZoneTexte 147"/>
          <p:cNvSpPr txBox="1"/>
          <p:nvPr/>
        </p:nvSpPr>
        <p:spPr>
          <a:xfrm>
            <a:off x="5643570" y="314324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50" name="ZoneTexte 149"/>
          <p:cNvSpPr txBox="1"/>
          <p:nvPr/>
        </p:nvSpPr>
        <p:spPr>
          <a:xfrm>
            <a:off x="714348" y="92867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z=-d/2</a:t>
            </a:r>
            <a:endParaRPr lang="fr-FR" b="1" baseline="-25000" dirty="0"/>
          </a:p>
        </p:txBody>
      </p:sp>
      <p:sp>
        <p:nvSpPr>
          <p:cNvPr id="168" name="ZoneTexte 167"/>
          <p:cNvSpPr txBox="1"/>
          <p:nvPr/>
        </p:nvSpPr>
        <p:spPr>
          <a:xfrm>
            <a:off x="5500694" y="714356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60" name="Rectangle 5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61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4" name="Rectangle 63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410489" y="128586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279904" y="17062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19423" y="21266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1942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27990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279904" y="334107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928662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785786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96743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857224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896743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410753" y="378619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4280168" y="4206575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2786050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57158" y="250030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17639" y="292069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357158" y="33877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857488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897007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897007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857488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857488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50043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353994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353994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350043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350043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715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285720" y="207167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28624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86248" y="578645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357686" y="535782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286248" y="492919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2857488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2786050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2786050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6050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4994548" y="4206575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00062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4929190" y="578645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5000628" y="535782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000628" y="492919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286248" y="1714488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25767" y="2134873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25767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286248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286248" y="334931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4929190" y="172273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968709" y="21431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4968709" y="251679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4929190" y="293717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4929190" y="335756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143108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214546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143108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14310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143108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1500166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1571604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500166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1500166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1500166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>
            <a:off x="714348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>
            <a:off x="785786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714348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714348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>
            <a:off x="714348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>
            <a:off x="214282" y="542926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285720" y="414338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214282" y="585789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214282" y="457200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>
            <a:off x="214282" y="500063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>
            <a:off x="6072166" y="2714620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 rot="5400000" flipH="1" flipV="1">
            <a:off x="4856958" y="2357430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6072198" y="3286124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 rot="5400000">
            <a:off x="6286480" y="2714620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7215174" y="2214554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2786058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" name="ZoneTexte 146"/>
          <p:cNvSpPr txBox="1"/>
          <p:nvPr/>
        </p:nvSpPr>
        <p:spPr>
          <a:xfrm>
            <a:off x="5715008" y="192880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48" name="ZoneTexte 147"/>
          <p:cNvSpPr txBox="1"/>
          <p:nvPr/>
        </p:nvSpPr>
        <p:spPr>
          <a:xfrm>
            <a:off x="5643570" y="3143248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51" name="ZoneTexte 150"/>
          <p:cNvSpPr txBox="1"/>
          <p:nvPr/>
        </p:nvSpPr>
        <p:spPr>
          <a:xfrm>
            <a:off x="2571736" y="357187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z=d/2</a:t>
            </a:r>
            <a:endParaRPr lang="fr-FR" b="1" baseline="-25000" dirty="0"/>
          </a:p>
        </p:txBody>
      </p:sp>
      <p:cxnSp>
        <p:nvCxnSpPr>
          <p:cNvPr id="154" name="Connecteur droit avec flèche 153"/>
          <p:cNvCxnSpPr/>
          <p:nvPr/>
        </p:nvCxnSpPr>
        <p:spPr>
          <a:xfrm>
            <a:off x="6072166" y="5286388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 rot="5400000" flipH="1" flipV="1">
            <a:off x="4856958" y="4929198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/>
          <p:nvPr/>
        </p:nvCxnSpPr>
        <p:spPr>
          <a:xfrm>
            <a:off x="6072198" y="4714884"/>
            <a:ext cx="2143140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/>
          <p:cNvCxnSpPr/>
          <p:nvPr/>
        </p:nvCxnSpPr>
        <p:spPr>
          <a:xfrm rot="5400000">
            <a:off x="7287438" y="5142718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/>
          <p:nvPr/>
        </p:nvCxnSpPr>
        <p:spPr>
          <a:xfrm>
            <a:off x="8215338" y="5857892"/>
            <a:ext cx="928662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5357826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1" name="ZoneTexte 160"/>
          <p:cNvSpPr txBox="1"/>
          <p:nvPr/>
        </p:nvSpPr>
        <p:spPr>
          <a:xfrm>
            <a:off x="8001024" y="385762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715008" y="450057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643570" y="571501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5500694" y="714356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23" name="Rectangle 122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24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27" name="Rectangle 126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714348" y="92867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position </a:t>
            </a:r>
            <a:r>
              <a:rPr lang="fr-FR" b="1" dirty="0" smtClean="0"/>
              <a:t>z=-d/2</a:t>
            </a:r>
            <a:endParaRPr lang="fr-FR" b="1" baseline="-25000" dirty="0"/>
          </a:p>
        </p:txBody>
      </p:sp>
      <p:sp>
        <p:nvSpPr>
          <p:cNvPr id="121" name="ZoneTexte 120"/>
          <p:cNvSpPr txBox="1"/>
          <p:nvPr/>
        </p:nvSpPr>
        <p:spPr>
          <a:xfrm>
            <a:off x="7000892" y="14287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500166" y="2214554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351342" y="242062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90861" y="28410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9086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35134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351342" y="405545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165775" y="237391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64568" y="264794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96818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2866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968181" y="410216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500430" y="235743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4357686" y="278605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28596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428596" y="328612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89077" y="370650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28596" y="417360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928926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968445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968445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28926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28926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500034" y="235743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428596" y="271462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4363766" y="315149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292328" y="4365937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4363766" y="3937309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363766" y="350868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500034" y="278605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428596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428596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428596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5000628" y="271462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006708" y="3080053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4935270" y="4294499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5006708" y="3865871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006708" y="3437243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4357686" y="2508549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397205" y="2928934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397205" y="33026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357686" y="372299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357686" y="414338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5000628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5040147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040147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5000628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5000628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2857488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928926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57488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857488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857488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285984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2357422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2285984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285984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2285984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1000100" y="385762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>
            <a:off x="1071538" y="271462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>
            <a:off x="1000100" y="428625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1000100" y="300037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1000100" y="342900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357422" y="4786322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Inside:</a:t>
            </a:r>
          </a:p>
          <a:p>
            <a:r>
              <a:rPr lang="fr-FR" b="1" dirty="0" smtClean="0"/>
              <a:t>addition</a:t>
            </a:r>
            <a:endParaRPr lang="fr-FR" b="1" dirty="0"/>
          </a:p>
        </p:txBody>
      </p:sp>
      <p:sp>
        <p:nvSpPr>
          <p:cNvPr id="119" name="ZoneTexte 118"/>
          <p:cNvSpPr txBox="1"/>
          <p:nvPr/>
        </p:nvSpPr>
        <p:spPr>
          <a:xfrm>
            <a:off x="4500562" y="4643446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00034" y="47148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cxnSp>
        <p:nvCxnSpPr>
          <p:cNvPr id="84" name="Connecteur droit avec flèche 83"/>
          <p:cNvCxnSpPr/>
          <p:nvPr/>
        </p:nvCxnSpPr>
        <p:spPr>
          <a:xfrm>
            <a:off x="6072166" y="3571876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 rot="5400000" flipH="1" flipV="1">
            <a:off x="4856958" y="3214686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6072198" y="4143380"/>
            <a:ext cx="1143008" cy="1588"/>
          </a:xfrm>
          <a:prstGeom prst="line">
            <a:avLst/>
          </a:prstGeom>
          <a:ln w="444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rot="5400000">
            <a:off x="6286480" y="3571876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3643314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ZoneTexte 121"/>
          <p:cNvSpPr txBox="1"/>
          <p:nvPr/>
        </p:nvSpPr>
        <p:spPr>
          <a:xfrm>
            <a:off x="5715008" y="27860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>
            <a:off x="5643570" y="40005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cxnSp>
        <p:nvCxnSpPr>
          <p:cNvPr id="126" name="Connecteur droit 125"/>
          <p:cNvCxnSpPr/>
          <p:nvPr/>
        </p:nvCxnSpPr>
        <p:spPr>
          <a:xfrm>
            <a:off x="6000760" y="3071810"/>
            <a:ext cx="2143140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 rot="5400000">
            <a:off x="7216000" y="3571082"/>
            <a:ext cx="185738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>
            <a:off x="8072462" y="4143380"/>
            <a:ext cx="928662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7215174" y="3071810"/>
            <a:ext cx="1785982" cy="1588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/>
          <p:cNvSpPr txBox="1"/>
          <p:nvPr/>
        </p:nvSpPr>
        <p:spPr>
          <a:xfrm>
            <a:off x="5500694" y="157161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34" name="ZoneTexte 99"/>
          <p:cNvSpPr txBox="1">
            <a:spLocks noChangeArrowheads="1"/>
          </p:cNvSpPr>
          <p:nvPr/>
        </p:nvSpPr>
        <p:spPr bwMode="auto">
          <a:xfrm>
            <a:off x="285720" y="1214422"/>
            <a:ext cx="42132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We</a:t>
            </a:r>
            <a:r>
              <a:rPr lang="fr-FR" sz="2000" b="1" dirty="0" smtClean="0"/>
              <a:t> superpose the </a:t>
            </a:r>
            <a:r>
              <a:rPr lang="fr-FR" sz="2000" b="1" dirty="0" err="1" smtClean="0"/>
              <a:t>two</a:t>
            </a:r>
            <a:r>
              <a:rPr lang="fr-FR" sz="2000" b="1" dirty="0" smtClean="0"/>
              <a:t> configurations</a:t>
            </a:r>
            <a:endParaRPr lang="fr-FR" sz="2000" b="1" dirty="0"/>
          </a:p>
        </p:txBody>
      </p:sp>
      <p:sp>
        <p:nvSpPr>
          <p:cNvPr id="99" name="Rectangle 98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00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25" name="Rectangle 124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6786578" y="221455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132" name="ZoneTexte 131"/>
          <p:cNvSpPr txBox="1"/>
          <p:nvPr/>
        </p:nvSpPr>
        <p:spPr>
          <a:xfrm>
            <a:off x="7786710" y="22145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1500166" y="2214554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+++++++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2351342" y="2420625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390861" y="2841010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90861" y="321468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351342" y="363507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2351342" y="405545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500430" y="2357430"/>
            <a:ext cx="711340" cy="2428892"/>
          </a:xfrm>
          <a:prstGeom prst="cube">
            <a:avLst>
              <a:gd name="adj" fmla="val 94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-------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2928926" y="2437111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968445" y="2857496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968445" y="323117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28926" y="3651557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28926" y="4071942"/>
            <a:ext cx="395189" cy="10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2857488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2928926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57488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857488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2857488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>
            <a:off x="2285984" y="3929066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>
            <a:off x="2357422" y="2643182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>
            <a:off x="2285984" y="4357694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285984" y="3071810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2285984" y="3500438"/>
            <a:ext cx="395189" cy="103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357422" y="4786322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Inside:</a:t>
            </a:r>
          </a:p>
          <a:p>
            <a:r>
              <a:rPr lang="fr-FR" b="1" dirty="0" smtClean="0"/>
              <a:t>addition</a:t>
            </a:r>
            <a:endParaRPr lang="fr-FR" b="1" dirty="0"/>
          </a:p>
        </p:txBody>
      </p:sp>
      <p:sp>
        <p:nvSpPr>
          <p:cNvPr id="119" name="ZoneTexte 118"/>
          <p:cNvSpPr txBox="1"/>
          <p:nvPr/>
        </p:nvSpPr>
        <p:spPr>
          <a:xfrm>
            <a:off x="4500562" y="4643446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sp>
        <p:nvSpPr>
          <p:cNvPr id="120" name="ZoneTexte 119"/>
          <p:cNvSpPr txBox="1"/>
          <p:nvPr/>
        </p:nvSpPr>
        <p:spPr>
          <a:xfrm>
            <a:off x="500034" y="471488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outside</a:t>
            </a:r>
            <a:endParaRPr lang="fr-FR" b="1" dirty="0" smtClean="0"/>
          </a:p>
          <a:p>
            <a:r>
              <a:rPr lang="fr-FR" b="1" dirty="0" smtClean="0"/>
              <a:t>cancel</a:t>
            </a:r>
            <a:endParaRPr lang="fr-FR" b="1" dirty="0"/>
          </a:p>
        </p:txBody>
      </p:sp>
      <p:cxnSp>
        <p:nvCxnSpPr>
          <p:cNvPr id="84" name="Connecteur droit avec flèche 83"/>
          <p:cNvCxnSpPr/>
          <p:nvPr/>
        </p:nvCxnSpPr>
        <p:spPr>
          <a:xfrm>
            <a:off x="6072166" y="3571876"/>
            <a:ext cx="3071834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 rot="5400000" flipH="1" flipV="1">
            <a:off x="4856958" y="3214686"/>
            <a:ext cx="2429686" cy="794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rot="5400000">
            <a:off x="5964231" y="3250389"/>
            <a:ext cx="2501124" cy="82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842" y="3643314"/>
            <a:ext cx="219245" cy="2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ZoneTexte 121"/>
          <p:cNvSpPr txBox="1"/>
          <p:nvPr/>
        </p:nvSpPr>
        <p:spPr>
          <a:xfrm>
            <a:off x="5715008" y="278605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>
            <a:off x="5643570" y="400050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-E</a:t>
            </a:r>
            <a:endParaRPr lang="fr-FR" dirty="0"/>
          </a:p>
        </p:txBody>
      </p:sp>
      <p:cxnSp>
        <p:nvCxnSpPr>
          <p:cNvPr id="127" name="Connecteur droit 126"/>
          <p:cNvCxnSpPr/>
          <p:nvPr/>
        </p:nvCxnSpPr>
        <p:spPr>
          <a:xfrm rot="5400000">
            <a:off x="6822297" y="3178967"/>
            <a:ext cx="2643206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ZoneTexte 132"/>
          <p:cNvSpPr txBox="1"/>
          <p:nvPr/>
        </p:nvSpPr>
        <p:spPr>
          <a:xfrm>
            <a:off x="5500694" y="1571612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Electric </a:t>
            </a:r>
            <a:r>
              <a:rPr lang="fr-FR" sz="1600" dirty="0" err="1" smtClean="0"/>
              <a:t>field</a:t>
            </a:r>
            <a:endParaRPr lang="fr-FR" sz="1600" dirty="0"/>
          </a:p>
        </p:txBody>
      </p:sp>
      <p:sp>
        <p:nvSpPr>
          <p:cNvPr id="134" name="ZoneTexte 99"/>
          <p:cNvSpPr txBox="1">
            <a:spLocks noChangeArrowheads="1"/>
          </p:cNvSpPr>
          <p:nvPr/>
        </p:nvSpPr>
        <p:spPr bwMode="auto">
          <a:xfrm>
            <a:off x="285720" y="1214422"/>
            <a:ext cx="42132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b="1" dirty="0" err="1" smtClean="0"/>
              <a:t>We</a:t>
            </a:r>
            <a:r>
              <a:rPr lang="fr-FR" sz="2000" b="1" dirty="0" smtClean="0"/>
              <a:t> superpose the </a:t>
            </a:r>
            <a:r>
              <a:rPr lang="fr-FR" sz="2000" b="1" dirty="0" err="1" smtClean="0"/>
              <a:t>two</a:t>
            </a:r>
            <a:r>
              <a:rPr lang="fr-FR" sz="2000" b="1" dirty="0" smtClean="0"/>
              <a:t> configurations</a:t>
            </a:r>
            <a:endParaRPr lang="fr-FR" sz="2000" b="1" dirty="0"/>
          </a:p>
        </p:txBody>
      </p:sp>
      <p:cxnSp>
        <p:nvCxnSpPr>
          <p:cNvPr id="99" name="Connecteur droit 98"/>
          <p:cNvCxnSpPr/>
          <p:nvPr/>
        </p:nvCxnSpPr>
        <p:spPr>
          <a:xfrm>
            <a:off x="8215338" y="3571876"/>
            <a:ext cx="714380" cy="1588"/>
          </a:xfrm>
          <a:prstGeom prst="line">
            <a:avLst/>
          </a:prstGeom>
          <a:ln w="53975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/>
          <p:nvPr/>
        </p:nvCxnSpPr>
        <p:spPr>
          <a:xfrm>
            <a:off x="6072198" y="3571876"/>
            <a:ext cx="1143008" cy="1588"/>
          </a:xfrm>
          <a:prstGeom prst="lin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7215206" y="2285992"/>
            <a:ext cx="928694" cy="1588"/>
          </a:xfrm>
          <a:prstGeom prst="line">
            <a:avLst/>
          </a:prstGeom>
          <a:ln w="53975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/>
          <p:cNvSpPr txBox="1"/>
          <p:nvPr/>
        </p:nvSpPr>
        <p:spPr>
          <a:xfrm>
            <a:off x="5643570" y="20716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2E</a:t>
            </a:r>
            <a:endParaRPr lang="fr-FR" dirty="0"/>
          </a:p>
        </p:txBody>
      </p:sp>
      <p:sp>
        <p:nvSpPr>
          <p:cNvPr id="136" name="ZoneTexte 135"/>
          <p:cNvSpPr txBox="1"/>
          <p:nvPr/>
        </p:nvSpPr>
        <p:spPr>
          <a:xfrm>
            <a:off x="6500826" y="31432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37" name="ZoneTexte 136"/>
          <p:cNvSpPr txBox="1"/>
          <p:nvPr/>
        </p:nvSpPr>
        <p:spPr>
          <a:xfrm>
            <a:off x="8501090" y="30718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39" name="ZoneTexte 138"/>
          <p:cNvSpPr txBox="1"/>
          <p:nvPr/>
        </p:nvSpPr>
        <p:spPr>
          <a:xfrm>
            <a:off x="4286248" y="5357826"/>
            <a:ext cx="4520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We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obtain</a:t>
            </a:r>
            <a:r>
              <a:rPr lang="fr-FR" sz="2800" dirty="0" smtClean="0">
                <a:solidFill>
                  <a:srgbClr val="FF0000"/>
                </a:solidFill>
              </a:rPr>
              <a:t> a </a:t>
            </a:r>
            <a:r>
              <a:rPr lang="fr-FR" sz="2800" dirty="0" err="1" smtClean="0">
                <a:solidFill>
                  <a:srgbClr val="FF0000"/>
                </a:solidFill>
              </a:rPr>
              <a:t>capacitor</a:t>
            </a:r>
            <a:r>
              <a:rPr lang="fr-FR" sz="2800" dirty="0" smtClean="0">
                <a:solidFill>
                  <a:srgbClr val="FF0000"/>
                </a:solidFill>
              </a:rPr>
              <a:t>:  </a:t>
            </a:r>
          </a:p>
          <a:p>
            <a:r>
              <a:rPr lang="fr-FR" sz="2800" dirty="0" err="1" smtClean="0">
                <a:solidFill>
                  <a:srgbClr val="FF0000"/>
                </a:solidFill>
              </a:rPr>
              <a:t>electric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field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is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only</a:t>
            </a:r>
            <a:r>
              <a:rPr lang="fr-FR" sz="2800" dirty="0" smtClean="0">
                <a:solidFill>
                  <a:srgbClr val="FF0000"/>
                </a:solidFill>
              </a:rPr>
              <a:t> INSIDE !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00076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21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II.3) Application to plane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6786578" y="157161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z=-d/2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7786710" y="157161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z=d/2</a:t>
            </a:r>
            <a:endParaRPr lang="fr-FR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II.3.c)  Electron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a constant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uniform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786190"/>
            <a:ext cx="3559942" cy="256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ZoneTexte 99"/>
          <p:cNvSpPr txBox="1">
            <a:spLocks noChangeArrowheads="1"/>
          </p:cNvSpPr>
          <p:nvPr/>
        </p:nvSpPr>
        <p:spPr bwMode="auto">
          <a:xfrm>
            <a:off x="4643438" y="4572008"/>
            <a:ext cx="42314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000" dirty="0" err="1" smtClean="0"/>
              <a:t>See</a:t>
            </a:r>
            <a:r>
              <a:rPr lang="fr-FR" sz="2000" dirty="0" smtClean="0"/>
              <a:t> </a:t>
            </a:r>
            <a:r>
              <a:rPr lang="fr-FR" sz="2000" dirty="0" err="1" smtClean="0"/>
              <a:t>exercise</a:t>
            </a:r>
            <a:r>
              <a:rPr lang="fr-FR" sz="2000" dirty="0" smtClean="0"/>
              <a:t> 7 in Tutorial of Dynamics 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357158" y="642918"/>
            <a:ext cx="715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 err="1" smtClean="0">
                <a:solidFill>
                  <a:srgbClr val="002060"/>
                </a:solidFill>
              </a:rPr>
              <a:t>Two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charged</a:t>
            </a:r>
            <a:r>
              <a:rPr lang="fr-FR" sz="2400" b="1" u="sng" dirty="0" smtClean="0">
                <a:solidFill>
                  <a:srgbClr val="002060"/>
                </a:solidFill>
              </a:rPr>
              <a:t> plates: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creation</a:t>
            </a:r>
            <a:r>
              <a:rPr lang="fr-FR" sz="2400" b="1" u="sng" dirty="0" smtClean="0">
                <a:solidFill>
                  <a:srgbClr val="002060"/>
                </a:solidFill>
              </a:rPr>
              <a:t> of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uniform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electric</a:t>
            </a:r>
            <a:r>
              <a:rPr lang="fr-FR" sz="2400" b="1" u="sng" dirty="0" smtClean="0">
                <a:solidFill>
                  <a:srgbClr val="002060"/>
                </a:solidFill>
              </a:rPr>
              <a:t> </a:t>
            </a:r>
            <a:r>
              <a:rPr lang="fr-FR" sz="2400" b="1" u="sng" dirty="0" err="1" smtClean="0">
                <a:solidFill>
                  <a:srgbClr val="002060"/>
                </a:solidFill>
              </a:rPr>
              <a:t>field</a:t>
            </a:r>
            <a:endParaRPr lang="fr-FR" sz="2400" b="1" u="sng" dirty="0">
              <a:solidFill>
                <a:srgbClr val="002060"/>
              </a:solidFill>
            </a:endParaRPr>
          </a:p>
        </p:txBody>
      </p:sp>
      <p:pic>
        <p:nvPicPr>
          <p:cNvPr id="64" name="Picture 2" descr="Image associ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71612"/>
            <a:ext cx="4071966" cy="1726816"/>
          </a:xfrm>
          <a:prstGeom prst="rect">
            <a:avLst/>
          </a:prstGeom>
          <a:noFill/>
        </p:spPr>
      </p:pic>
      <p:sp>
        <p:nvSpPr>
          <p:cNvPr id="65" name="ZoneTexte 64"/>
          <p:cNvSpPr txBox="1"/>
          <p:nvPr/>
        </p:nvSpPr>
        <p:spPr>
          <a:xfrm>
            <a:off x="5357818" y="221455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accelerate</a:t>
            </a:r>
            <a:r>
              <a:rPr lang="fr-FR" dirty="0" smtClean="0"/>
              <a:t> and/or</a:t>
            </a:r>
          </a:p>
          <a:p>
            <a:pPr algn="ctr"/>
            <a:r>
              <a:rPr lang="fr-FR" dirty="0" err="1" smtClean="0"/>
              <a:t>deviate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</a:t>
            </a:r>
            <a:r>
              <a:rPr lang="fr-FR" dirty="0" err="1" smtClean="0"/>
              <a:t>particle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II.3.c)  Electron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a constant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uniform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33" y="3929066"/>
            <a:ext cx="928694" cy="50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28"/>
          <p:cNvSpPr txBox="1">
            <a:spLocks noChangeArrowheads="1"/>
          </p:cNvSpPr>
          <p:nvPr/>
        </p:nvSpPr>
        <p:spPr bwMode="auto">
          <a:xfrm>
            <a:off x="1625633" y="1928802"/>
            <a:ext cx="35718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Accelerates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(and </a:t>
            </a:r>
            <a:r>
              <a:rPr lang="fr-FR" b="1" dirty="0" err="1" smtClean="0">
                <a:solidFill>
                  <a:schemeClr val="tx2"/>
                </a:solidFill>
              </a:rPr>
              <a:t>deviates</a:t>
            </a:r>
            <a:r>
              <a:rPr lang="fr-FR" b="1" dirty="0" smtClean="0">
                <a:solidFill>
                  <a:schemeClr val="tx2"/>
                </a:solidFill>
              </a:rPr>
              <a:t>) charge </a:t>
            </a:r>
            <a:r>
              <a:rPr lang="fr-FR" b="1" dirty="0" err="1" smtClean="0">
                <a:solidFill>
                  <a:schemeClr val="tx2"/>
                </a:solidFill>
              </a:rPr>
              <a:t>particles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697335" y="2643182"/>
            <a:ext cx="64294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7269" y="2428868"/>
            <a:ext cx="428628" cy="512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ZoneTexte 17"/>
          <p:cNvSpPr txBox="1"/>
          <p:nvPr/>
        </p:nvSpPr>
        <p:spPr>
          <a:xfrm>
            <a:off x="1839947" y="27146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q&gt;0</a:t>
            </a:r>
            <a:endParaRPr lang="fr-FR" b="1" dirty="0"/>
          </a:p>
        </p:txBody>
      </p:sp>
      <p:grpSp>
        <p:nvGrpSpPr>
          <p:cNvPr id="19" name="Groupe 63"/>
          <p:cNvGrpSpPr/>
          <p:nvPr/>
        </p:nvGrpSpPr>
        <p:grpSpPr>
          <a:xfrm>
            <a:off x="1339913" y="3143248"/>
            <a:ext cx="3571900" cy="214314"/>
            <a:chOff x="428596" y="3357562"/>
            <a:chExt cx="3571900" cy="214314"/>
          </a:xfrm>
        </p:grpSpPr>
        <p:cxnSp>
          <p:nvCxnSpPr>
            <p:cNvPr id="20" name="Connecteur droit 19"/>
            <p:cNvCxnSpPr/>
            <p:nvPr/>
          </p:nvCxnSpPr>
          <p:spPr>
            <a:xfrm>
              <a:off x="428596" y="3500438"/>
              <a:ext cx="35719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1285852" y="335756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>
              <a:off x="2285952" y="3500438"/>
              <a:ext cx="1000132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1357294" y="3500438"/>
              <a:ext cx="5715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llipse 23"/>
          <p:cNvSpPr/>
          <p:nvPr/>
        </p:nvSpPr>
        <p:spPr>
          <a:xfrm>
            <a:off x="3125831" y="314324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3911649" y="4500570"/>
            <a:ext cx="64294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1551" y="4214818"/>
            <a:ext cx="428628" cy="512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7" name="ZoneTexte 26"/>
          <p:cNvSpPr txBox="1"/>
          <p:nvPr/>
        </p:nvSpPr>
        <p:spPr>
          <a:xfrm>
            <a:off x="1768509" y="514351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q&gt;0</a:t>
            </a:r>
            <a:endParaRPr lang="fr-FR" b="1" dirty="0"/>
          </a:p>
        </p:txBody>
      </p:sp>
      <p:grpSp>
        <p:nvGrpSpPr>
          <p:cNvPr id="28" name="Groupe 69"/>
          <p:cNvGrpSpPr/>
          <p:nvPr/>
        </p:nvGrpSpPr>
        <p:grpSpPr>
          <a:xfrm>
            <a:off x="2411451" y="4572008"/>
            <a:ext cx="2000232" cy="571504"/>
            <a:chOff x="1285852" y="3000372"/>
            <a:chExt cx="2000232" cy="571504"/>
          </a:xfrm>
        </p:grpSpPr>
        <p:sp>
          <p:nvSpPr>
            <p:cNvPr id="29" name="Ellipse 28"/>
            <p:cNvSpPr/>
            <p:nvPr/>
          </p:nvSpPr>
          <p:spPr>
            <a:xfrm>
              <a:off x="1285852" y="3357562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0" name="Connecteur droit avec flèche 29"/>
            <p:cNvCxnSpPr/>
            <p:nvPr/>
          </p:nvCxnSpPr>
          <p:spPr>
            <a:xfrm>
              <a:off x="2285952" y="3500438"/>
              <a:ext cx="1000132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rot="16200000" flipV="1">
              <a:off x="1107259" y="3250403"/>
              <a:ext cx="500066" cy="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Ellipse 31"/>
          <p:cNvSpPr/>
          <p:nvPr/>
        </p:nvSpPr>
        <p:spPr>
          <a:xfrm>
            <a:off x="3340113" y="492919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33" y="2285992"/>
            <a:ext cx="921842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ZoneTexte 33"/>
          <p:cNvSpPr txBox="1"/>
          <p:nvPr/>
        </p:nvSpPr>
        <p:spPr>
          <a:xfrm>
            <a:off x="2625765" y="3500438"/>
            <a:ext cx="293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Accelerated</a:t>
            </a:r>
            <a:r>
              <a:rPr lang="fr-FR" b="1" dirty="0" smtClean="0"/>
              <a:t> </a:t>
            </a:r>
            <a:r>
              <a:rPr lang="fr-FR" b="1" dirty="0" err="1" smtClean="0"/>
              <a:t>rect</a:t>
            </a:r>
            <a:r>
              <a:rPr lang="fr-FR" b="1" dirty="0" smtClean="0"/>
              <a:t> motion (1D)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554327" y="5286388"/>
            <a:ext cx="34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Accelerated</a:t>
            </a:r>
            <a:r>
              <a:rPr lang="fr-FR" b="1" dirty="0" smtClean="0"/>
              <a:t> </a:t>
            </a:r>
            <a:r>
              <a:rPr lang="fr-FR" b="1" dirty="0" err="1" smtClean="0"/>
              <a:t>parabolic</a:t>
            </a:r>
            <a:r>
              <a:rPr lang="fr-FR" b="1" dirty="0" smtClean="0"/>
              <a:t> motion (2D)</a:t>
            </a:r>
            <a:endParaRPr lang="fr-FR" b="1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2428868"/>
            <a:ext cx="2340045" cy="87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26227" y="3857628"/>
            <a:ext cx="1500198" cy="8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26228" y="4739934"/>
            <a:ext cx="1143008" cy="47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Forme libre 38"/>
          <p:cNvSpPr/>
          <p:nvPr/>
        </p:nvSpPr>
        <p:spPr>
          <a:xfrm>
            <a:off x="1635748" y="4500570"/>
            <a:ext cx="3254189" cy="585778"/>
          </a:xfrm>
          <a:custGeom>
            <a:avLst/>
            <a:gdLst>
              <a:gd name="connsiteX0" fmla="*/ 0 w 3254189"/>
              <a:gd name="connsiteY0" fmla="*/ 605117 h 625288"/>
              <a:gd name="connsiteX1" fmla="*/ 1519518 w 3254189"/>
              <a:gd name="connsiteY1" fmla="*/ 605117 h 625288"/>
              <a:gd name="connsiteX2" fmla="*/ 2353236 w 3254189"/>
              <a:gd name="connsiteY2" fmla="*/ 484094 h 625288"/>
              <a:gd name="connsiteX3" fmla="*/ 3012141 w 3254189"/>
              <a:gd name="connsiteY3" fmla="*/ 215153 h 625288"/>
              <a:gd name="connsiteX4" fmla="*/ 3254189 w 3254189"/>
              <a:gd name="connsiteY4" fmla="*/ 0 h 625288"/>
              <a:gd name="connsiteX5" fmla="*/ 3254189 w 3254189"/>
              <a:gd name="connsiteY5" fmla="*/ 0 h 62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4189" h="625288">
                <a:moveTo>
                  <a:pt x="0" y="605117"/>
                </a:moveTo>
                <a:cubicBezTo>
                  <a:pt x="563656" y="615202"/>
                  <a:pt x="1127312" y="625288"/>
                  <a:pt x="1519518" y="605117"/>
                </a:cubicBezTo>
                <a:cubicBezTo>
                  <a:pt x="1911724" y="584947"/>
                  <a:pt x="2104466" y="549088"/>
                  <a:pt x="2353236" y="484094"/>
                </a:cubicBezTo>
                <a:cubicBezTo>
                  <a:pt x="2602006" y="419100"/>
                  <a:pt x="2861982" y="295835"/>
                  <a:pt x="3012141" y="215153"/>
                </a:cubicBezTo>
                <a:cubicBezTo>
                  <a:pt x="3162300" y="134471"/>
                  <a:pt x="3254189" y="0"/>
                  <a:pt x="3254189" y="0"/>
                </a:cubicBezTo>
                <a:lnTo>
                  <a:pt x="3254189" y="0"/>
                </a:lnTo>
              </a:path>
            </a:pathLst>
          </a:cu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85786" y="785794"/>
            <a:ext cx="613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Motion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positive x axis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contrary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y axis)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27" name="Picture 4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330" y="3429000"/>
            <a:ext cx="1469993" cy="1327448"/>
          </a:xfrm>
          <a:prstGeom prst="rect">
            <a:avLst/>
          </a:prstGeom>
          <a:noFill/>
        </p:spPr>
      </p:pic>
      <p:pic>
        <p:nvPicPr>
          <p:cNvPr id="28" name="Picture 2" descr="https://upload.wikimedia.org/wikipedia/commons/thumb/2/2c/An_ant_in_amber.jpg/800px-An_ant_in_amb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2000240"/>
            <a:ext cx="2214578" cy="1558510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2143108" y="1142984"/>
            <a:ext cx="2107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Amber</a:t>
            </a:r>
          </a:p>
          <a:p>
            <a:r>
              <a:rPr lang="fr-FR" b="1" dirty="0" err="1" smtClean="0"/>
              <a:t>From</a:t>
            </a:r>
            <a:r>
              <a:rPr lang="fr-FR" b="1" dirty="0" smtClean="0"/>
              <a:t> </a:t>
            </a:r>
            <a:r>
              <a:rPr lang="fr-FR" b="1" dirty="0" err="1" smtClean="0"/>
              <a:t>ancient</a:t>
            </a:r>
            <a:r>
              <a:rPr lang="fr-FR" b="1" dirty="0" smtClean="0"/>
              <a:t> </a:t>
            </a:r>
            <a:r>
              <a:rPr lang="fr-FR" b="1" dirty="0" err="1" smtClean="0"/>
              <a:t>greek</a:t>
            </a:r>
            <a:r>
              <a:rPr lang="fr-FR" b="1" dirty="0" smtClean="0"/>
              <a:t>:</a:t>
            </a:r>
          </a:p>
          <a:p>
            <a:r>
              <a:rPr lang="fr-FR" b="1" dirty="0" smtClean="0"/>
              <a:t> </a:t>
            </a:r>
            <a:r>
              <a:rPr lang="el-GR" b="1" dirty="0" smtClean="0">
                <a:hlinkClick r:id="rId4" tooltip="wikt:ἤλεκτρον"/>
              </a:rPr>
              <a:t>ἤλεκτρον </a:t>
            </a:r>
            <a:r>
              <a:rPr lang="fr-FR" b="1" dirty="0" smtClean="0"/>
              <a:t> </a:t>
            </a:r>
            <a:r>
              <a:rPr lang="fr-FR" b="1" dirty="0" err="1" smtClean="0"/>
              <a:t>elektron</a:t>
            </a:r>
            <a:r>
              <a:rPr lang="fr-FR" b="1" dirty="0" smtClean="0"/>
              <a:t>:</a:t>
            </a:r>
            <a:endParaRPr lang="fr-FR" b="1" dirty="0"/>
          </a:p>
        </p:txBody>
      </p:sp>
      <p:pic>
        <p:nvPicPr>
          <p:cNvPr id="35" name="Picture 4" descr="Image associ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1285860"/>
            <a:ext cx="1309685" cy="1436912"/>
          </a:xfrm>
          <a:prstGeom prst="rect">
            <a:avLst/>
          </a:prstGeom>
          <a:noFill/>
        </p:spPr>
      </p:pic>
      <p:pic>
        <p:nvPicPr>
          <p:cNvPr id="40" name="Picture 6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4876" y="1357298"/>
            <a:ext cx="1246113" cy="1357322"/>
          </a:xfrm>
          <a:prstGeom prst="rect">
            <a:avLst/>
          </a:prstGeom>
          <a:noFill/>
        </p:spPr>
      </p:pic>
      <p:pic>
        <p:nvPicPr>
          <p:cNvPr id="41" name="Picture 8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472" y="4071942"/>
            <a:ext cx="5553075" cy="1800225"/>
          </a:xfrm>
          <a:prstGeom prst="rect">
            <a:avLst/>
          </a:prstGeom>
          <a:noFill/>
        </p:spPr>
      </p:pic>
      <p:pic>
        <p:nvPicPr>
          <p:cNvPr id="42" name="Picture 6" descr="Résultat de recherche d'images pour &quot;Thales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348" y="1285860"/>
            <a:ext cx="7969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ZoneTexte 5"/>
          <p:cNvSpPr txBox="1">
            <a:spLocks noChangeArrowheads="1"/>
          </p:cNvSpPr>
          <p:nvPr/>
        </p:nvSpPr>
        <p:spPr bwMode="auto">
          <a:xfrm>
            <a:off x="285720" y="2500306"/>
            <a:ext cx="1571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1" dirty="0"/>
              <a:t>Thales  </a:t>
            </a:r>
          </a:p>
          <a:p>
            <a:pPr algn="ctr"/>
            <a:r>
              <a:rPr lang="fr-FR" b="1" i="1" dirty="0"/>
              <a:t>625-547 BC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857620" y="278605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After</a:t>
            </a:r>
            <a:r>
              <a:rPr lang="fr-FR" b="1" dirty="0" smtClean="0"/>
              <a:t>  </a:t>
            </a:r>
            <a:r>
              <a:rPr lang="fr-FR" b="1" dirty="0" err="1" smtClean="0"/>
              <a:t>rubing</a:t>
            </a:r>
            <a:r>
              <a:rPr lang="fr-FR" b="1" dirty="0" smtClean="0"/>
              <a:t> </a:t>
            </a:r>
            <a:r>
              <a:rPr lang="fr-FR" b="1" dirty="0" err="1" smtClean="0"/>
              <a:t>amber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,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attract</a:t>
            </a:r>
            <a:r>
              <a:rPr lang="fr-FR" b="1" dirty="0" smtClean="0"/>
              <a:t> light </a:t>
            </a:r>
            <a:r>
              <a:rPr lang="fr-FR" b="1" dirty="0" err="1" smtClean="0"/>
              <a:t>objects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45" name="Ellipse 44"/>
          <p:cNvSpPr/>
          <p:nvPr/>
        </p:nvSpPr>
        <p:spPr>
          <a:xfrm>
            <a:off x="0" y="3643314"/>
            <a:ext cx="6786578" cy="2500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500034" y="571480"/>
            <a:ext cx="256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Static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4857752" y="857232"/>
            <a:ext cx="23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Electrisation by friction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2428860" y="3786190"/>
            <a:ext cx="213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Modern </a:t>
            </a:r>
            <a:r>
              <a:rPr lang="fr-FR" b="1" dirty="0" err="1" smtClean="0">
                <a:solidFill>
                  <a:srgbClr val="FF0000"/>
                </a:solidFill>
              </a:rPr>
              <a:t>explanation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9" name="Connecteur droit avec flèche 48"/>
          <p:cNvCxnSpPr/>
          <p:nvPr/>
        </p:nvCxnSpPr>
        <p:spPr>
          <a:xfrm rot="10800000">
            <a:off x="6929454" y="1571612"/>
            <a:ext cx="642942" cy="714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572396" y="1571612"/>
            <a:ext cx="108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Old</a:t>
            </a:r>
            <a:r>
              <a:rPr lang="fr-FR" dirty="0" smtClean="0"/>
              <a:t> </a:t>
            </a:r>
            <a:r>
              <a:rPr lang="fr-FR" dirty="0" err="1" smtClean="0"/>
              <a:t>greek</a:t>
            </a:r>
            <a:endParaRPr lang="fr-FR" dirty="0" smtClean="0"/>
          </a:p>
          <a:p>
            <a:pPr algn="ctr"/>
            <a:r>
              <a:rPr lang="fr-FR" dirty="0" smtClean="0"/>
              <a:t>hand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9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785918" y="1214422"/>
            <a:ext cx="67151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600" dirty="0" smtClean="0"/>
          </a:p>
          <a:p>
            <a:r>
              <a:rPr lang="en-US" b="1" dirty="0" smtClean="0"/>
              <a:t>1) Need of Geometry</a:t>
            </a:r>
            <a:endParaRPr lang="fr-FR" dirty="0" smtClean="0"/>
          </a:p>
          <a:p>
            <a:pPr lvl="1"/>
            <a:r>
              <a:rPr lang="en-US" dirty="0" smtClean="0"/>
              <a:t>a. Notion of vector flux</a:t>
            </a:r>
            <a:endParaRPr lang="fr-FR" dirty="0" smtClean="0"/>
          </a:p>
          <a:p>
            <a:pPr lvl="1"/>
            <a:r>
              <a:rPr lang="en-US" dirty="0" smtClean="0"/>
              <a:t>b. Solid Angle</a:t>
            </a:r>
            <a:endParaRPr lang="fr-FR" dirty="0" smtClean="0"/>
          </a:p>
          <a:p>
            <a:r>
              <a:rPr lang="en-US" b="1" dirty="0" smtClean="0"/>
              <a:t>2) Statement of Gauss theorem</a:t>
            </a:r>
            <a:endParaRPr lang="fr-FR" dirty="0" smtClean="0"/>
          </a:p>
          <a:p>
            <a:r>
              <a:rPr lang="en-US" b="1" dirty="0" smtClean="0"/>
              <a:t>3) Direct applications</a:t>
            </a:r>
            <a:endParaRPr lang="fr-FR" dirty="0" smtClean="0"/>
          </a:p>
          <a:p>
            <a:pPr lvl="1"/>
            <a:r>
              <a:rPr lang="en-US" dirty="0" smtClean="0"/>
              <a:t>a. Electric field created by an infinite wire </a:t>
            </a:r>
            <a:endParaRPr lang="fr-FR" dirty="0" smtClean="0"/>
          </a:p>
          <a:p>
            <a:pPr lvl="1"/>
            <a:r>
              <a:rPr lang="en-US" dirty="0" smtClean="0"/>
              <a:t>b. Electric field created by an infinite plane</a:t>
            </a:r>
            <a:endParaRPr lang="fr-FR" dirty="0" smtClean="0"/>
          </a:p>
          <a:p>
            <a:r>
              <a:rPr lang="en-US" b="1" dirty="0" smtClean="0"/>
              <a:t>4) Electric field calculations </a:t>
            </a:r>
            <a:endParaRPr lang="fr-FR" dirty="0" smtClean="0"/>
          </a:p>
          <a:p>
            <a:pPr lvl="1"/>
            <a:r>
              <a:rPr lang="en-US" dirty="0" smtClean="0"/>
              <a:t>a. Empty and full charged cylinder</a:t>
            </a:r>
            <a:endParaRPr lang="fr-FR" dirty="0" smtClean="0"/>
          </a:p>
          <a:p>
            <a:pPr lvl="1"/>
            <a:r>
              <a:rPr lang="en-US" dirty="0" smtClean="0"/>
              <a:t>b. Empty and full sphere</a:t>
            </a:r>
            <a:endParaRPr lang="fr-FR" dirty="0" smtClean="0"/>
          </a:p>
          <a:p>
            <a:r>
              <a:rPr lang="en-US" b="1" dirty="0" smtClean="0"/>
              <a:t>4) Cylindrical Capacitors</a:t>
            </a:r>
            <a:endParaRPr lang="fr-FR" dirty="0" smtClean="0"/>
          </a:p>
          <a:p>
            <a:r>
              <a:rPr lang="en-US" b="1" dirty="0" smtClean="0"/>
              <a:t>5) Earth as a Capacitor</a:t>
            </a:r>
            <a:endParaRPr lang="fr-FR" dirty="0" smtClean="0"/>
          </a:p>
          <a:p>
            <a:endParaRPr lang="fr-FR" sz="16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285852" y="642918"/>
            <a:ext cx="714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Chapter III. –Gauss theorem</a:t>
            </a:r>
            <a:endParaRPr lang="fr-FR" sz="2000" dirty="0" smtClean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000" y="1714488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400" dirty="0" smtClean="0"/>
          </a:p>
          <a:p>
            <a:pPr lvl="1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45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46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47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290990" y="2794368"/>
            <a:ext cx="2057687" cy="1800476"/>
          </a:xfrm>
          <a:prstGeom prst="rect">
            <a:avLst/>
          </a:prstGeom>
        </p:spPr>
      </p:pic>
      <p:cxnSp>
        <p:nvCxnSpPr>
          <p:cNvPr id="48" name="Connecteur droit avec flèche 47"/>
          <p:cNvCxnSpPr/>
          <p:nvPr/>
        </p:nvCxnSpPr>
        <p:spPr>
          <a:xfrm rot="5400000" flipH="1" flipV="1">
            <a:off x="2143902" y="3643314"/>
            <a:ext cx="3142478" cy="79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714744" y="3714752"/>
            <a:ext cx="642942" cy="1588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500174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51" name="ZoneTexte 50"/>
          <p:cNvSpPr txBox="1"/>
          <p:nvPr/>
        </p:nvSpPr>
        <p:spPr>
          <a:xfrm>
            <a:off x="1857356" y="5357826"/>
            <a:ext cx="5336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maximum</a:t>
            </a:r>
            <a:endParaRPr lang="fr-FR" sz="2400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857884" y="4572008"/>
            <a:ext cx="3299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: maximum </a:t>
            </a:r>
            <a:endParaRPr lang="fr-FR" sz="3200" dirty="0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7072330" y="3429000"/>
            <a:ext cx="642942" cy="1588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70" name="ZoneTexte 69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36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37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38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406560">
            <a:off x="3310981" y="3052637"/>
            <a:ext cx="2057687" cy="1800476"/>
          </a:xfrm>
          <a:prstGeom prst="rect">
            <a:avLst/>
          </a:prstGeom>
        </p:spPr>
      </p:pic>
      <p:cxnSp>
        <p:nvCxnSpPr>
          <p:cNvPr id="39" name="Connecteur droit avec flèche 38"/>
          <p:cNvCxnSpPr/>
          <p:nvPr/>
        </p:nvCxnSpPr>
        <p:spPr>
          <a:xfrm flipV="1">
            <a:off x="2928926" y="2571744"/>
            <a:ext cx="2286016" cy="164307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500174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68" name="Connecteur droit avec flèche 67"/>
          <p:cNvCxnSpPr/>
          <p:nvPr/>
        </p:nvCxnSpPr>
        <p:spPr>
          <a:xfrm rot="16200000" flipH="1">
            <a:off x="4000496" y="3500438"/>
            <a:ext cx="500066" cy="35719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1857356" y="5357826"/>
            <a:ext cx="5064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reduced</a:t>
            </a:r>
            <a:endParaRPr lang="fr-FR" sz="2400" dirty="0"/>
          </a:p>
        </p:txBody>
      </p:sp>
      <p:sp>
        <p:nvSpPr>
          <p:cNvPr id="75" name="ZoneTexte 74"/>
          <p:cNvSpPr txBox="1"/>
          <p:nvPr/>
        </p:nvSpPr>
        <p:spPr>
          <a:xfrm>
            <a:off x="5857884" y="4572008"/>
            <a:ext cx="282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 </a:t>
            </a:r>
            <a:r>
              <a:rPr lang="fr-FR" sz="3200" dirty="0" err="1" smtClean="0"/>
              <a:t>reduced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cxnSp>
        <p:nvCxnSpPr>
          <p:cNvPr id="76" name="Connecteur droit avec flèche 75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rot="16200000" flipH="1">
            <a:off x="7000892" y="3429000"/>
            <a:ext cx="500066" cy="35719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84" name="ZoneTexte 83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III.1a)  Notion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flux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57158" y="4214818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428596" y="3643314"/>
            <a:ext cx="3000396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57158" y="3143248"/>
            <a:ext cx="3071834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672926"/>
            <a:ext cx="936104" cy="936104"/>
          </a:xfrm>
          <a:prstGeom prst="rect">
            <a:avLst/>
          </a:prstGeom>
        </p:spPr>
      </p:pic>
      <p:pic>
        <p:nvPicPr>
          <p:cNvPr id="12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3438" y="3132154"/>
            <a:ext cx="953751" cy="953751"/>
          </a:xfrm>
          <a:prstGeom prst="rect">
            <a:avLst/>
          </a:prstGeom>
        </p:spPr>
      </p:pic>
      <p:pic>
        <p:nvPicPr>
          <p:cNvPr id="13" name="Объект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8172" y="3694606"/>
            <a:ext cx="963893" cy="963893"/>
          </a:xfrm>
          <a:prstGeom prst="rect">
            <a:avLst/>
          </a:prstGeom>
        </p:spPr>
      </p:pic>
      <p:pic>
        <p:nvPicPr>
          <p:cNvPr id="14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7554" y="3571876"/>
            <a:ext cx="2057687" cy="1800476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71678"/>
            <a:ext cx="1027892" cy="93821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>
            <a:off x="3286116" y="3929066"/>
            <a:ext cx="2071702" cy="158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5400000">
            <a:off x="4000496" y="4214818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857356" y="314324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1285852" y="3643314"/>
            <a:ext cx="357190" cy="1588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214546" y="4214818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857356" y="5357826"/>
            <a:ext cx="490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Flux of V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surface </a:t>
            </a:r>
            <a:r>
              <a:rPr lang="fr-FR" sz="2400" dirty="0" err="1" smtClean="0"/>
              <a:t>dS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zero</a:t>
            </a:r>
            <a:r>
              <a:rPr lang="fr-FR" sz="2400" dirty="0" smtClean="0"/>
              <a:t> !!</a:t>
            </a:r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857884" y="4572008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V . </a:t>
            </a:r>
            <a:r>
              <a:rPr lang="fr-FR" sz="3200" dirty="0" err="1" smtClean="0"/>
              <a:t>dS</a:t>
            </a:r>
            <a:r>
              <a:rPr lang="fr-FR" sz="3200" dirty="0" smtClean="0"/>
              <a:t>  =  0  </a:t>
            </a:r>
            <a:endParaRPr lang="fr-FR" sz="3200" dirty="0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2857488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5143504" y="5357826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585788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6572264" y="4572008"/>
            <a:ext cx="35719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7072330" y="3286124"/>
            <a:ext cx="357190" cy="1588"/>
          </a:xfrm>
          <a:prstGeom prst="straightConnector1">
            <a:avLst/>
          </a:prstGeom>
          <a:ln w="539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>
            <a:off x="6715934" y="3642520"/>
            <a:ext cx="71438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1000100" y="1357298"/>
            <a:ext cx="928694" cy="1143009"/>
            <a:chOff x="1000100" y="1357298"/>
            <a:chExt cx="928694" cy="1143009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00100" y="1357298"/>
              <a:ext cx="928694" cy="1143009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</p:pic>
        <p:sp>
          <p:nvSpPr>
            <p:cNvPr id="31" name="ZoneTexte 30"/>
            <p:cNvSpPr txBox="1"/>
            <p:nvPr/>
          </p:nvSpPr>
          <p:spPr>
            <a:xfrm>
              <a:off x="1142976" y="1714490"/>
              <a:ext cx="642942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4400" dirty="0" smtClean="0"/>
                <a:t>V</a:t>
              </a:r>
              <a:endParaRPr lang="fr-FR" sz="4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III.1b)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Solid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angle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seen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surface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14282" y="4071942"/>
            <a:ext cx="3740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</a:t>
            </a:r>
            <a:r>
              <a:rPr lang="el-GR" dirty="0" smtClean="0"/>
              <a:t>Ω</a:t>
            </a:r>
            <a:r>
              <a:rPr lang="fr-FR" baseline="-25000" dirty="0" smtClean="0"/>
              <a:t>1</a:t>
            </a:r>
            <a:r>
              <a:rPr lang="fr-FR" dirty="0" smtClean="0"/>
              <a:t>= </a:t>
            </a:r>
            <a:r>
              <a:rPr lang="fr-FR" u="sng" dirty="0" smtClean="0"/>
              <a:t>u</a:t>
            </a:r>
            <a:r>
              <a:rPr lang="fr-FR" u="sng" baseline="-25000" dirty="0" smtClean="0"/>
              <a:t>r</a:t>
            </a:r>
            <a:r>
              <a:rPr lang="fr-FR" u="sng" dirty="0" smtClean="0"/>
              <a:t>.dS</a:t>
            </a:r>
            <a:r>
              <a:rPr lang="fr-FR" u="sng" baseline="-25000" dirty="0" smtClean="0"/>
              <a:t>1</a:t>
            </a:r>
            <a:r>
              <a:rPr lang="fr-FR" dirty="0" smtClean="0"/>
              <a:t>       d</a:t>
            </a:r>
            <a:r>
              <a:rPr lang="el-GR" dirty="0" smtClean="0"/>
              <a:t>Ω</a:t>
            </a:r>
            <a:r>
              <a:rPr lang="fr-FR" baseline="-25000" dirty="0" smtClean="0"/>
              <a:t>2</a:t>
            </a:r>
            <a:r>
              <a:rPr lang="fr-FR" dirty="0" smtClean="0"/>
              <a:t>= </a:t>
            </a:r>
            <a:r>
              <a:rPr lang="fr-FR" u="sng" dirty="0" err="1" smtClean="0"/>
              <a:t>u</a:t>
            </a:r>
            <a:r>
              <a:rPr lang="fr-FR" u="sng" baseline="-25000" dirty="0" err="1" smtClean="0"/>
              <a:t>r</a:t>
            </a:r>
            <a:r>
              <a:rPr lang="fr-FR" u="sng" dirty="0" smtClean="0"/>
              <a:t>. dS</a:t>
            </a:r>
            <a:r>
              <a:rPr lang="fr-FR" u="sng" baseline="-25000" dirty="0" smtClean="0"/>
              <a:t>2</a:t>
            </a:r>
            <a:r>
              <a:rPr lang="fr-FR" u="sng" dirty="0" smtClean="0"/>
              <a:t> </a:t>
            </a:r>
          </a:p>
          <a:p>
            <a:r>
              <a:rPr lang="fr-FR" dirty="0" smtClean="0"/>
              <a:t>             r</a:t>
            </a:r>
            <a:r>
              <a:rPr lang="fr-FR" baseline="-25000" dirty="0" smtClean="0"/>
              <a:t>1</a:t>
            </a:r>
            <a:r>
              <a:rPr lang="fr-FR" baseline="30000" dirty="0" smtClean="0"/>
              <a:t>2</a:t>
            </a:r>
            <a:r>
              <a:rPr lang="fr-FR" dirty="0" smtClean="0"/>
              <a:t>                     r</a:t>
            </a:r>
            <a:r>
              <a:rPr lang="fr-FR" baseline="-25000" dirty="0" smtClean="0"/>
              <a:t>2</a:t>
            </a:r>
            <a:r>
              <a:rPr lang="fr-FR" baseline="30000" dirty="0" smtClean="0"/>
              <a:t>2</a:t>
            </a:r>
          </a:p>
          <a:p>
            <a:endParaRPr lang="fr-FR" dirty="0" smtClean="0"/>
          </a:p>
          <a:p>
            <a:r>
              <a:rPr lang="fr-FR" dirty="0" smtClean="0"/>
              <a:t>d</a:t>
            </a:r>
            <a:r>
              <a:rPr lang="el-GR" dirty="0" smtClean="0"/>
              <a:t>Ω</a:t>
            </a:r>
            <a:r>
              <a:rPr lang="fr-FR" baseline="-25000" dirty="0" smtClean="0"/>
              <a:t>1 </a:t>
            </a:r>
            <a:r>
              <a:rPr lang="fr-FR" dirty="0" smtClean="0"/>
              <a:t>=- d</a:t>
            </a:r>
            <a:r>
              <a:rPr lang="el-GR" dirty="0" smtClean="0"/>
              <a:t>Ω</a:t>
            </a:r>
            <a:r>
              <a:rPr lang="fr-FR" baseline="-25000" dirty="0" smtClean="0"/>
              <a:t>2     </a:t>
            </a:r>
            <a:r>
              <a:rPr lang="fr-FR" dirty="0" err="1" smtClean="0"/>
              <a:t>solid</a:t>
            </a:r>
            <a:r>
              <a:rPr lang="fr-FR" dirty="0" smtClean="0"/>
              <a:t> angles are opposite</a:t>
            </a:r>
          </a:p>
          <a:p>
            <a:endParaRPr lang="fr-FR" dirty="0" smtClean="0"/>
          </a:p>
          <a:p>
            <a:r>
              <a:rPr lang="fr-FR" dirty="0" smtClean="0"/>
              <a:t>∫∫d</a:t>
            </a:r>
            <a:r>
              <a:rPr lang="el-GR" dirty="0" smtClean="0"/>
              <a:t>Ω</a:t>
            </a:r>
            <a:r>
              <a:rPr lang="fr-FR" dirty="0" smtClean="0"/>
              <a:t>=0          total contribution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.</a:t>
            </a:r>
            <a:endParaRPr lang="fr-FR" dirty="0"/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785786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142976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2285984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2643174" y="4071942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14282" y="78579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Point 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outisde</a:t>
            </a:r>
            <a:r>
              <a:rPr lang="fr-FR" dirty="0" smtClean="0"/>
              <a:t> the </a:t>
            </a:r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5143504" y="78579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Point 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dirty="0" smtClean="0"/>
              <a:t> the </a:t>
            </a:r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385877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4" name="Connecteur droit 83"/>
          <p:cNvCxnSpPr>
            <a:stCxn id="86" idx="42"/>
            <a:endCxn id="86" idx="88"/>
          </p:cNvCxnSpPr>
          <p:nvPr/>
        </p:nvCxnSpPr>
        <p:spPr>
          <a:xfrm flipV="1">
            <a:off x="6116699" y="2115007"/>
            <a:ext cx="1951289" cy="573466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endCxn id="86" idx="82"/>
          </p:cNvCxnSpPr>
          <p:nvPr/>
        </p:nvCxnSpPr>
        <p:spPr>
          <a:xfrm>
            <a:off x="6072198" y="2428868"/>
            <a:ext cx="1902872" cy="8714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orme libre 85"/>
          <p:cNvSpPr/>
          <p:nvPr/>
        </p:nvSpPr>
        <p:spPr>
          <a:xfrm>
            <a:off x="6072198" y="1643050"/>
            <a:ext cx="2000264" cy="1425345"/>
          </a:xfrm>
          <a:custGeom>
            <a:avLst/>
            <a:gdLst>
              <a:gd name="connsiteX0" fmla="*/ 2332850 w 2508790"/>
              <a:gd name="connsiteY0" fmla="*/ 168888 h 1782535"/>
              <a:gd name="connsiteX1" fmla="*/ 2252168 w 2508790"/>
              <a:gd name="connsiteY1" fmla="*/ 124064 h 1782535"/>
              <a:gd name="connsiteX2" fmla="*/ 2189415 w 2508790"/>
              <a:gd name="connsiteY2" fmla="*/ 97170 h 1782535"/>
              <a:gd name="connsiteX3" fmla="*/ 2153556 w 2508790"/>
              <a:gd name="connsiteY3" fmla="*/ 79241 h 1782535"/>
              <a:gd name="connsiteX4" fmla="*/ 2081838 w 2508790"/>
              <a:gd name="connsiteY4" fmla="*/ 61311 h 1782535"/>
              <a:gd name="connsiteX5" fmla="*/ 1812897 w 2508790"/>
              <a:gd name="connsiteY5" fmla="*/ 70276 h 1782535"/>
              <a:gd name="connsiteX6" fmla="*/ 1786003 w 2508790"/>
              <a:gd name="connsiteY6" fmla="*/ 88205 h 1782535"/>
              <a:gd name="connsiteX7" fmla="*/ 1660497 w 2508790"/>
              <a:gd name="connsiteY7" fmla="*/ 106135 h 1782535"/>
              <a:gd name="connsiteX8" fmla="*/ 1561885 w 2508790"/>
              <a:gd name="connsiteY8" fmla="*/ 97170 h 1782535"/>
              <a:gd name="connsiteX9" fmla="*/ 1472238 w 2508790"/>
              <a:gd name="connsiteY9" fmla="*/ 52346 h 1782535"/>
              <a:gd name="connsiteX10" fmla="*/ 1203297 w 2508790"/>
              <a:gd name="connsiteY10" fmla="*/ 43382 h 1782535"/>
              <a:gd name="connsiteX11" fmla="*/ 1176403 w 2508790"/>
              <a:gd name="connsiteY11" fmla="*/ 25452 h 1782535"/>
              <a:gd name="connsiteX12" fmla="*/ 1006073 w 2508790"/>
              <a:gd name="connsiteY12" fmla="*/ 25452 h 1782535"/>
              <a:gd name="connsiteX13" fmla="*/ 997109 w 2508790"/>
              <a:gd name="connsiteY13" fmla="*/ 159923 h 1782535"/>
              <a:gd name="connsiteX14" fmla="*/ 979179 w 2508790"/>
              <a:gd name="connsiteY14" fmla="*/ 222676 h 1782535"/>
              <a:gd name="connsiteX15" fmla="*/ 970215 w 2508790"/>
              <a:gd name="connsiteY15" fmla="*/ 258535 h 1782535"/>
              <a:gd name="connsiteX16" fmla="*/ 916426 w 2508790"/>
              <a:gd name="connsiteY16" fmla="*/ 330252 h 1782535"/>
              <a:gd name="connsiteX17" fmla="*/ 880568 w 2508790"/>
              <a:gd name="connsiteY17" fmla="*/ 357146 h 1782535"/>
              <a:gd name="connsiteX18" fmla="*/ 853673 w 2508790"/>
              <a:gd name="connsiteY18" fmla="*/ 375076 h 1782535"/>
              <a:gd name="connsiteX19" fmla="*/ 826779 w 2508790"/>
              <a:gd name="connsiteY19" fmla="*/ 384041 h 1782535"/>
              <a:gd name="connsiteX20" fmla="*/ 790921 w 2508790"/>
              <a:gd name="connsiteY20" fmla="*/ 410935 h 1782535"/>
              <a:gd name="connsiteX21" fmla="*/ 764026 w 2508790"/>
              <a:gd name="connsiteY21" fmla="*/ 419899 h 1782535"/>
              <a:gd name="connsiteX22" fmla="*/ 746097 w 2508790"/>
              <a:gd name="connsiteY22" fmla="*/ 437829 h 1782535"/>
              <a:gd name="connsiteX23" fmla="*/ 710238 w 2508790"/>
              <a:gd name="connsiteY23" fmla="*/ 446793 h 1782535"/>
              <a:gd name="connsiteX24" fmla="*/ 683344 w 2508790"/>
              <a:gd name="connsiteY24" fmla="*/ 455758 h 1782535"/>
              <a:gd name="connsiteX25" fmla="*/ 557838 w 2508790"/>
              <a:gd name="connsiteY25" fmla="*/ 473688 h 1782535"/>
              <a:gd name="connsiteX26" fmla="*/ 459226 w 2508790"/>
              <a:gd name="connsiteY26" fmla="*/ 491617 h 1782535"/>
              <a:gd name="connsiteX27" fmla="*/ 387509 w 2508790"/>
              <a:gd name="connsiteY27" fmla="*/ 509546 h 1782535"/>
              <a:gd name="connsiteX28" fmla="*/ 351650 w 2508790"/>
              <a:gd name="connsiteY28" fmla="*/ 518511 h 1782535"/>
              <a:gd name="connsiteX29" fmla="*/ 315791 w 2508790"/>
              <a:gd name="connsiteY29" fmla="*/ 527476 h 1782535"/>
              <a:gd name="connsiteX30" fmla="*/ 253038 w 2508790"/>
              <a:gd name="connsiteY30" fmla="*/ 563335 h 1782535"/>
              <a:gd name="connsiteX31" fmla="*/ 163391 w 2508790"/>
              <a:gd name="connsiteY31" fmla="*/ 626088 h 1782535"/>
              <a:gd name="connsiteX32" fmla="*/ 136497 w 2508790"/>
              <a:gd name="connsiteY32" fmla="*/ 635052 h 1782535"/>
              <a:gd name="connsiteX33" fmla="*/ 100638 w 2508790"/>
              <a:gd name="connsiteY33" fmla="*/ 670911 h 1782535"/>
              <a:gd name="connsiteX34" fmla="*/ 64779 w 2508790"/>
              <a:gd name="connsiteY34" fmla="*/ 733664 h 1782535"/>
              <a:gd name="connsiteX35" fmla="*/ 55815 w 2508790"/>
              <a:gd name="connsiteY35" fmla="*/ 769523 h 1782535"/>
              <a:gd name="connsiteX36" fmla="*/ 37885 w 2508790"/>
              <a:gd name="connsiteY36" fmla="*/ 787452 h 1782535"/>
              <a:gd name="connsiteX37" fmla="*/ 28921 w 2508790"/>
              <a:gd name="connsiteY37" fmla="*/ 814346 h 1782535"/>
              <a:gd name="connsiteX38" fmla="*/ 19956 w 2508790"/>
              <a:gd name="connsiteY38" fmla="*/ 877099 h 1782535"/>
              <a:gd name="connsiteX39" fmla="*/ 2026 w 2508790"/>
              <a:gd name="connsiteY39" fmla="*/ 966746 h 1782535"/>
              <a:gd name="connsiteX40" fmla="*/ 10991 w 2508790"/>
              <a:gd name="connsiteY40" fmla="*/ 1155005 h 1782535"/>
              <a:gd name="connsiteX41" fmla="*/ 37885 w 2508790"/>
              <a:gd name="connsiteY41" fmla="*/ 1244652 h 1782535"/>
              <a:gd name="connsiteX42" fmla="*/ 55815 w 2508790"/>
              <a:gd name="connsiteY42" fmla="*/ 1307405 h 1782535"/>
              <a:gd name="connsiteX43" fmla="*/ 73744 w 2508790"/>
              <a:gd name="connsiteY43" fmla="*/ 1334299 h 1782535"/>
              <a:gd name="connsiteX44" fmla="*/ 82709 w 2508790"/>
              <a:gd name="connsiteY44" fmla="*/ 1361193 h 1782535"/>
              <a:gd name="connsiteX45" fmla="*/ 109603 w 2508790"/>
              <a:gd name="connsiteY45" fmla="*/ 1406017 h 1782535"/>
              <a:gd name="connsiteX46" fmla="*/ 145462 w 2508790"/>
              <a:gd name="connsiteY46" fmla="*/ 1459805 h 1782535"/>
              <a:gd name="connsiteX47" fmla="*/ 163391 w 2508790"/>
              <a:gd name="connsiteY47" fmla="*/ 1495664 h 1782535"/>
              <a:gd name="connsiteX48" fmla="*/ 181321 w 2508790"/>
              <a:gd name="connsiteY48" fmla="*/ 1513593 h 1782535"/>
              <a:gd name="connsiteX49" fmla="*/ 208215 w 2508790"/>
              <a:gd name="connsiteY49" fmla="*/ 1558417 h 1782535"/>
              <a:gd name="connsiteX50" fmla="*/ 235109 w 2508790"/>
              <a:gd name="connsiteY50" fmla="*/ 1603241 h 1782535"/>
              <a:gd name="connsiteX51" fmla="*/ 288897 w 2508790"/>
              <a:gd name="connsiteY51" fmla="*/ 1639099 h 1782535"/>
              <a:gd name="connsiteX52" fmla="*/ 306826 w 2508790"/>
              <a:gd name="connsiteY52" fmla="*/ 1665993 h 1782535"/>
              <a:gd name="connsiteX53" fmla="*/ 396473 w 2508790"/>
              <a:gd name="connsiteY53" fmla="*/ 1710817 h 1782535"/>
              <a:gd name="connsiteX54" fmla="*/ 414403 w 2508790"/>
              <a:gd name="connsiteY54" fmla="*/ 1728746 h 1782535"/>
              <a:gd name="connsiteX55" fmla="*/ 504050 w 2508790"/>
              <a:gd name="connsiteY55" fmla="*/ 1746676 h 1782535"/>
              <a:gd name="connsiteX56" fmla="*/ 530944 w 2508790"/>
              <a:gd name="connsiteY56" fmla="*/ 1764605 h 1782535"/>
              <a:gd name="connsiteX57" fmla="*/ 638521 w 2508790"/>
              <a:gd name="connsiteY57" fmla="*/ 1782535 h 1782535"/>
              <a:gd name="connsiteX58" fmla="*/ 1185368 w 2508790"/>
              <a:gd name="connsiteY58" fmla="*/ 1773570 h 1782535"/>
              <a:gd name="connsiteX59" fmla="*/ 1212262 w 2508790"/>
              <a:gd name="connsiteY59" fmla="*/ 1764605 h 1782535"/>
              <a:gd name="connsiteX60" fmla="*/ 1257085 w 2508790"/>
              <a:gd name="connsiteY60" fmla="*/ 1755641 h 1782535"/>
              <a:gd name="connsiteX61" fmla="*/ 1337768 w 2508790"/>
              <a:gd name="connsiteY61" fmla="*/ 1719782 h 1782535"/>
              <a:gd name="connsiteX62" fmla="*/ 1400521 w 2508790"/>
              <a:gd name="connsiteY62" fmla="*/ 1674958 h 1782535"/>
              <a:gd name="connsiteX63" fmla="*/ 1526026 w 2508790"/>
              <a:gd name="connsiteY63" fmla="*/ 1639099 h 1782535"/>
              <a:gd name="connsiteX64" fmla="*/ 1570850 w 2508790"/>
              <a:gd name="connsiteY64" fmla="*/ 1612205 h 1782535"/>
              <a:gd name="connsiteX65" fmla="*/ 1696356 w 2508790"/>
              <a:gd name="connsiteY65" fmla="*/ 1558417 h 1782535"/>
              <a:gd name="connsiteX66" fmla="*/ 1732215 w 2508790"/>
              <a:gd name="connsiteY66" fmla="*/ 1531523 h 1782535"/>
              <a:gd name="connsiteX67" fmla="*/ 1786003 w 2508790"/>
              <a:gd name="connsiteY67" fmla="*/ 1513593 h 1782535"/>
              <a:gd name="connsiteX68" fmla="*/ 1866685 w 2508790"/>
              <a:gd name="connsiteY68" fmla="*/ 1477735 h 1782535"/>
              <a:gd name="connsiteX69" fmla="*/ 1893579 w 2508790"/>
              <a:gd name="connsiteY69" fmla="*/ 1459805 h 1782535"/>
              <a:gd name="connsiteX70" fmla="*/ 1920473 w 2508790"/>
              <a:gd name="connsiteY70" fmla="*/ 1450841 h 1782535"/>
              <a:gd name="connsiteX71" fmla="*/ 1947368 w 2508790"/>
              <a:gd name="connsiteY71" fmla="*/ 1423946 h 1782535"/>
              <a:gd name="connsiteX72" fmla="*/ 2019085 w 2508790"/>
              <a:gd name="connsiteY72" fmla="*/ 1406017 h 1782535"/>
              <a:gd name="connsiteX73" fmla="*/ 2108732 w 2508790"/>
              <a:gd name="connsiteY73" fmla="*/ 1352229 h 1782535"/>
              <a:gd name="connsiteX74" fmla="*/ 2135626 w 2508790"/>
              <a:gd name="connsiteY74" fmla="*/ 1334299 h 1782535"/>
              <a:gd name="connsiteX75" fmla="*/ 2198379 w 2508790"/>
              <a:gd name="connsiteY75" fmla="*/ 1289476 h 1782535"/>
              <a:gd name="connsiteX76" fmla="*/ 2225273 w 2508790"/>
              <a:gd name="connsiteY76" fmla="*/ 1235688 h 1782535"/>
              <a:gd name="connsiteX77" fmla="*/ 2279062 w 2508790"/>
              <a:gd name="connsiteY77" fmla="*/ 1181899 h 1782535"/>
              <a:gd name="connsiteX78" fmla="*/ 2288026 w 2508790"/>
              <a:gd name="connsiteY78" fmla="*/ 1146041 h 1782535"/>
              <a:gd name="connsiteX79" fmla="*/ 2305956 w 2508790"/>
              <a:gd name="connsiteY79" fmla="*/ 1128111 h 1782535"/>
              <a:gd name="connsiteX80" fmla="*/ 2323885 w 2508790"/>
              <a:gd name="connsiteY80" fmla="*/ 1092252 h 1782535"/>
              <a:gd name="connsiteX81" fmla="*/ 2368709 w 2508790"/>
              <a:gd name="connsiteY81" fmla="*/ 1029499 h 1782535"/>
              <a:gd name="connsiteX82" fmla="*/ 2386638 w 2508790"/>
              <a:gd name="connsiteY82" fmla="*/ 993641 h 1782535"/>
              <a:gd name="connsiteX83" fmla="*/ 2395603 w 2508790"/>
              <a:gd name="connsiteY83" fmla="*/ 966746 h 1782535"/>
              <a:gd name="connsiteX84" fmla="*/ 2422497 w 2508790"/>
              <a:gd name="connsiteY84" fmla="*/ 930888 h 1782535"/>
              <a:gd name="connsiteX85" fmla="*/ 2440426 w 2508790"/>
              <a:gd name="connsiteY85" fmla="*/ 850205 h 1782535"/>
              <a:gd name="connsiteX86" fmla="*/ 2458356 w 2508790"/>
              <a:gd name="connsiteY86" fmla="*/ 823311 h 1782535"/>
              <a:gd name="connsiteX87" fmla="*/ 2485250 w 2508790"/>
              <a:gd name="connsiteY87" fmla="*/ 679876 h 1782535"/>
              <a:gd name="connsiteX88" fmla="*/ 2503179 w 2508790"/>
              <a:gd name="connsiteY88" fmla="*/ 590229 h 1782535"/>
              <a:gd name="connsiteX89" fmla="*/ 2485250 w 2508790"/>
              <a:gd name="connsiteY89" fmla="*/ 384041 h 1782535"/>
              <a:gd name="connsiteX90" fmla="*/ 2476285 w 2508790"/>
              <a:gd name="connsiteY90" fmla="*/ 339217 h 1782535"/>
              <a:gd name="connsiteX91" fmla="*/ 2458356 w 2508790"/>
              <a:gd name="connsiteY91" fmla="*/ 312323 h 1782535"/>
              <a:gd name="connsiteX92" fmla="*/ 2422497 w 2508790"/>
              <a:gd name="connsiteY92" fmla="*/ 240605 h 1782535"/>
              <a:gd name="connsiteX93" fmla="*/ 2386638 w 2508790"/>
              <a:gd name="connsiteY93" fmla="*/ 195782 h 1782535"/>
              <a:gd name="connsiteX94" fmla="*/ 2314921 w 2508790"/>
              <a:gd name="connsiteY94" fmla="*/ 177852 h 1782535"/>
              <a:gd name="connsiteX95" fmla="*/ 2332850 w 2508790"/>
              <a:gd name="connsiteY95" fmla="*/ 168888 h 178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508790" h="1782535">
                <a:moveTo>
                  <a:pt x="2332850" y="168888"/>
                </a:moveTo>
                <a:cubicBezTo>
                  <a:pt x="2322391" y="159923"/>
                  <a:pt x="2324036" y="171976"/>
                  <a:pt x="2252168" y="124064"/>
                </a:cubicBezTo>
                <a:cubicBezTo>
                  <a:pt x="2216495" y="100282"/>
                  <a:pt x="2222879" y="111511"/>
                  <a:pt x="2189415" y="97170"/>
                </a:cubicBezTo>
                <a:cubicBezTo>
                  <a:pt x="2177132" y="91906"/>
                  <a:pt x="2166234" y="83467"/>
                  <a:pt x="2153556" y="79241"/>
                </a:cubicBezTo>
                <a:cubicBezTo>
                  <a:pt x="2130179" y="71449"/>
                  <a:pt x="2081838" y="61311"/>
                  <a:pt x="2081838" y="61311"/>
                </a:cubicBezTo>
                <a:cubicBezTo>
                  <a:pt x="1992191" y="64299"/>
                  <a:pt x="1902225" y="62155"/>
                  <a:pt x="1812897" y="70276"/>
                </a:cubicBezTo>
                <a:cubicBezTo>
                  <a:pt x="1802167" y="71251"/>
                  <a:pt x="1796491" y="85737"/>
                  <a:pt x="1786003" y="88205"/>
                </a:cubicBezTo>
                <a:cubicBezTo>
                  <a:pt x="1744866" y="97884"/>
                  <a:pt x="1660497" y="106135"/>
                  <a:pt x="1660497" y="106135"/>
                </a:cubicBezTo>
                <a:cubicBezTo>
                  <a:pt x="1627626" y="103147"/>
                  <a:pt x="1593777" y="105674"/>
                  <a:pt x="1561885" y="97170"/>
                </a:cubicBezTo>
                <a:cubicBezTo>
                  <a:pt x="1474394" y="73839"/>
                  <a:pt x="1586385" y="56151"/>
                  <a:pt x="1472238" y="52346"/>
                </a:cubicBezTo>
                <a:lnTo>
                  <a:pt x="1203297" y="43382"/>
                </a:lnTo>
                <a:cubicBezTo>
                  <a:pt x="1194332" y="37405"/>
                  <a:pt x="1186040" y="30270"/>
                  <a:pt x="1176403" y="25452"/>
                </a:cubicBezTo>
                <a:cubicBezTo>
                  <a:pt x="1125500" y="0"/>
                  <a:pt x="1050259" y="22691"/>
                  <a:pt x="1006073" y="25452"/>
                </a:cubicBezTo>
                <a:cubicBezTo>
                  <a:pt x="1003085" y="70276"/>
                  <a:pt x="1001812" y="115247"/>
                  <a:pt x="997109" y="159923"/>
                </a:cubicBezTo>
                <a:cubicBezTo>
                  <a:pt x="994773" y="182112"/>
                  <a:pt x="985198" y="201609"/>
                  <a:pt x="979179" y="222676"/>
                </a:cubicBezTo>
                <a:cubicBezTo>
                  <a:pt x="975794" y="234523"/>
                  <a:pt x="975725" y="247515"/>
                  <a:pt x="970215" y="258535"/>
                </a:cubicBezTo>
                <a:cubicBezTo>
                  <a:pt x="959122" y="280721"/>
                  <a:pt x="938040" y="312240"/>
                  <a:pt x="916426" y="330252"/>
                </a:cubicBezTo>
                <a:cubicBezTo>
                  <a:pt x="904948" y="339817"/>
                  <a:pt x="892726" y="348462"/>
                  <a:pt x="880568" y="357146"/>
                </a:cubicBezTo>
                <a:cubicBezTo>
                  <a:pt x="871800" y="363409"/>
                  <a:pt x="863310" y="370257"/>
                  <a:pt x="853673" y="375076"/>
                </a:cubicBezTo>
                <a:cubicBezTo>
                  <a:pt x="845221" y="379302"/>
                  <a:pt x="835744" y="381053"/>
                  <a:pt x="826779" y="384041"/>
                </a:cubicBezTo>
                <a:cubicBezTo>
                  <a:pt x="814826" y="393006"/>
                  <a:pt x="803893" y="403522"/>
                  <a:pt x="790921" y="410935"/>
                </a:cubicBezTo>
                <a:cubicBezTo>
                  <a:pt x="782716" y="415623"/>
                  <a:pt x="772129" y="415037"/>
                  <a:pt x="764026" y="419899"/>
                </a:cubicBezTo>
                <a:cubicBezTo>
                  <a:pt x="756778" y="424247"/>
                  <a:pt x="753657" y="434049"/>
                  <a:pt x="746097" y="437829"/>
                </a:cubicBezTo>
                <a:cubicBezTo>
                  <a:pt x="735077" y="443339"/>
                  <a:pt x="722085" y="443408"/>
                  <a:pt x="710238" y="446793"/>
                </a:cubicBezTo>
                <a:cubicBezTo>
                  <a:pt x="701152" y="449389"/>
                  <a:pt x="692650" y="454116"/>
                  <a:pt x="683344" y="455758"/>
                </a:cubicBezTo>
                <a:cubicBezTo>
                  <a:pt x="641727" y="463102"/>
                  <a:pt x="599631" y="467419"/>
                  <a:pt x="557838" y="473688"/>
                </a:cubicBezTo>
                <a:cubicBezTo>
                  <a:pt x="531675" y="477612"/>
                  <a:pt x="486116" y="485412"/>
                  <a:pt x="459226" y="491617"/>
                </a:cubicBezTo>
                <a:cubicBezTo>
                  <a:pt x="435216" y="497158"/>
                  <a:pt x="411415" y="503570"/>
                  <a:pt x="387509" y="509546"/>
                </a:cubicBezTo>
                <a:lnTo>
                  <a:pt x="351650" y="518511"/>
                </a:lnTo>
                <a:cubicBezTo>
                  <a:pt x="339697" y="521499"/>
                  <a:pt x="326811" y="521966"/>
                  <a:pt x="315791" y="527476"/>
                </a:cubicBezTo>
                <a:cubicBezTo>
                  <a:pt x="280768" y="544987"/>
                  <a:pt x="282608" y="542213"/>
                  <a:pt x="253038" y="563335"/>
                </a:cubicBezTo>
                <a:cubicBezTo>
                  <a:pt x="235141" y="576119"/>
                  <a:pt x="178844" y="620937"/>
                  <a:pt x="163391" y="626088"/>
                </a:cubicBezTo>
                <a:lnTo>
                  <a:pt x="136497" y="635052"/>
                </a:lnTo>
                <a:cubicBezTo>
                  <a:pt x="124544" y="647005"/>
                  <a:pt x="110015" y="656846"/>
                  <a:pt x="100638" y="670911"/>
                </a:cubicBezTo>
                <a:cubicBezTo>
                  <a:pt x="75296" y="708925"/>
                  <a:pt x="87527" y="688168"/>
                  <a:pt x="64779" y="733664"/>
                </a:cubicBezTo>
                <a:cubicBezTo>
                  <a:pt x="61791" y="745617"/>
                  <a:pt x="61325" y="758503"/>
                  <a:pt x="55815" y="769523"/>
                </a:cubicBezTo>
                <a:cubicBezTo>
                  <a:pt x="52035" y="777083"/>
                  <a:pt x="42234" y="780204"/>
                  <a:pt x="37885" y="787452"/>
                </a:cubicBezTo>
                <a:cubicBezTo>
                  <a:pt x="33023" y="795555"/>
                  <a:pt x="31909" y="805381"/>
                  <a:pt x="28921" y="814346"/>
                </a:cubicBezTo>
                <a:cubicBezTo>
                  <a:pt x="25933" y="835264"/>
                  <a:pt x="23628" y="856290"/>
                  <a:pt x="19956" y="877099"/>
                </a:cubicBezTo>
                <a:cubicBezTo>
                  <a:pt x="14660" y="907109"/>
                  <a:pt x="3009" y="936288"/>
                  <a:pt x="2026" y="966746"/>
                </a:cubicBezTo>
                <a:cubicBezTo>
                  <a:pt x="0" y="1029537"/>
                  <a:pt x="4298" y="1092538"/>
                  <a:pt x="10991" y="1155005"/>
                </a:cubicBezTo>
                <a:cubicBezTo>
                  <a:pt x="14116" y="1184171"/>
                  <a:pt x="29600" y="1215655"/>
                  <a:pt x="37885" y="1244652"/>
                </a:cubicBezTo>
                <a:cubicBezTo>
                  <a:pt x="41715" y="1258057"/>
                  <a:pt x="48650" y="1293075"/>
                  <a:pt x="55815" y="1307405"/>
                </a:cubicBezTo>
                <a:cubicBezTo>
                  <a:pt x="60633" y="1317042"/>
                  <a:pt x="68926" y="1324662"/>
                  <a:pt x="73744" y="1334299"/>
                </a:cubicBezTo>
                <a:cubicBezTo>
                  <a:pt x="77970" y="1342751"/>
                  <a:pt x="78483" y="1352741"/>
                  <a:pt x="82709" y="1361193"/>
                </a:cubicBezTo>
                <a:cubicBezTo>
                  <a:pt x="90501" y="1376778"/>
                  <a:pt x="100638" y="1391076"/>
                  <a:pt x="109603" y="1406017"/>
                </a:cubicBezTo>
                <a:cubicBezTo>
                  <a:pt x="129273" y="1484695"/>
                  <a:pt x="101240" y="1406739"/>
                  <a:pt x="145462" y="1459805"/>
                </a:cubicBezTo>
                <a:cubicBezTo>
                  <a:pt x="154017" y="1470071"/>
                  <a:pt x="155978" y="1484545"/>
                  <a:pt x="163391" y="1495664"/>
                </a:cubicBezTo>
                <a:cubicBezTo>
                  <a:pt x="168079" y="1502697"/>
                  <a:pt x="175344" y="1507617"/>
                  <a:pt x="181321" y="1513593"/>
                </a:cubicBezTo>
                <a:cubicBezTo>
                  <a:pt x="199836" y="1569145"/>
                  <a:pt x="177450" y="1515347"/>
                  <a:pt x="208215" y="1558417"/>
                </a:cubicBezTo>
                <a:cubicBezTo>
                  <a:pt x="218343" y="1572596"/>
                  <a:pt x="222788" y="1590920"/>
                  <a:pt x="235109" y="1603241"/>
                </a:cubicBezTo>
                <a:cubicBezTo>
                  <a:pt x="250346" y="1618478"/>
                  <a:pt x="288897" y="1639099"/>
                  <a:pt x="288897" y="1639099"/>
                </a:cubicBezTo>
                <a:cubicBezTo>
                  <a:pt x="294873" y="1648064"/>
                  <a:pt x="298718" y="1658898"/>
                  <a:pt x="306826" y="1665993"/>
                </a:cubicBezTo>
                <a:cubicBezTo>
                  <a:pt x="349519" y="1703349"/>
                  <a:pt x="351915" y="1699677"/>
                  <a:pt x="396473" y="1710817"/>
                </a:cubicBezTo>
                <a:cubicBezTo>
                  <a:pt x="402450" y="1716793"/>
                  <a:pt x="407155" y="1724398"/>
                  <a:pt x="414403" y="1728746"/>
                </a:cubicBezTo>
                <a:cubicBezTo>
                  <a:pt x="433963" y="1740482"/>
                  <a:pt x="493166" y="1745121"/>
                  <a:pt x="504050" y="1746676"/>
                </a:cubicBezTo>
                <a:cubicBezTo>
                  <a:pt x="513015" y="1752652"/>
                  <a:pt x="520856" y="1760822"/>
                  <a:pt x="530944" y="1764605"/>
                </a:cubicBezTo>
                <a:cubicBezTo>
                  <a:pt x="547078" y="1770655"/>
                  <a:pt x="629202" y="1781204"/>
                  <a:pt x="638521" y="1782535"/>
                </a:cubicBezTo>
                <a:lnTo>
                  <a:pt x="1185368" y="1773570"/>
                </a:lnTo>
                <a:cubicBezTo>
                  <a:pt x="1194813" y="1773275"/>
                  <a:pt x="1203095" y="1766897"/>
                  <a:pt x="1212262" y="1764605"/>
                </a:cubicBezTo>
                <a:cubicBezTo>
                  <a:pt x="1227044" y="1760910"/>
                  <a:pt x="1242144" y="1758629"/>
                  <a:pt x="1257085" y="1755641"/>
                </a:cubicBezTo>
                <a:cubicBezTo>
                  <a:pt x="1280694" y="1746197"/>
                  <a:pt x="1315438" y="1733738"/>
                  <a:pt x="1337768" y="1719782"/>
                </a:cubicBezTo>
                <a:cubicBezTo>
                  <a:pt x="1339798" y="1718513"/>
                  <a:pt x="1391805" y="1678034"/>
                  <a:pt x="1400521" y="1674958"/>
                </a:cubicBezTo>
                <a:cubicBezTo>
                  <a:pt x="1441550" y="1660477"/>
                  <a:pt x="1526026" y="1639099"/>
                  <a:pt x="1526026" y="1639099"/>
                </a:cubicBezTo>
                <a:cubicBezTo>
                  <a:pt x="1540967" y="1630134"/>
                  <a:pt x="1554987" y="1619415"/>
                  <a:pt x="1570850" y="1612205"/>
                </a:cubicBezTo>
                <a:cubicBezTo>
                  <a:pt x="1629441" y="1585573"/>
                  <a:pt x="1636801" y="1603083"/>
                  <a:pt x="1696356" y="1558417"/>
                </a:cubicBezTo>
                <a:cubicBezTo>
                  <a:pt x="1708309" y="1549452"/>
                  <a:pt x="1718851" y="1538205"/>
                  <a:pt x="1732215" y="1531523"/>
                </a:cubicBezTo>
                <a:cubicBezTo>
                  <a:pt x="1749119" y="1523071"/>
                  <a:pt x="1786003" y="1513593"/>
                  <a:pt x="1786003" y="1513593"/>
                </a:cubicBezTo>
                <a:cubicBezTo>
                  <a:pt x="1837310" y="1462286"/>
                  <a:pt x="1783817" y="1505358"/>
                  <a:pt x="1866685" y="1477735"/>
                </a:cubicBezTo>
                <a:cubicBezTo>
                  <a:pt x="1876906" y="1474328"/>
                  <a:pt x="1883942" y="1464623"/>
                  <a:pt x="1893579" y="1459805"/>
                </a:cubicBezTo>
                <a:cubicBezTo>
                  <a:pt x="1902031" y="1455579"/>
                  <a:pt x="1911508" y="1453829"/>
                  <a:pt x="1920473" y="1450841"/>
                </a:cubicBezTo>
                <a:cubicBezTo>
                  <a:pt x="1929438" y="1441876"/>
                  <a:pt x="1936819" y="1430979"/>
                  <a:pt x="1947368" y="1423946"/>
                </a:cubicBezTo>
                <a:cubicBezTo>
                  <a:pt x="1959179" y="1416072"/>
                  <a:pt x="2012624" y="1407309"/>
                  <a:pt x="2019085" y="1406017"/>
                </a:cubicBezTo>
                <a:cubicBezTo>
                  <a:pt x="2074216" y="1378452"/>
                  <a:pt x="2043827" y="1395500"/>
                  <a:pt x="2108732" y="1352229"/>
                </a:cubicBezTo>
                <a:cubicBezTo>
                  <a:pt x="2117697" y="1346252"/>
                  <a:pt x="2128007" y="1341917"/>
                  <a:pt x="2135626" y="1334299"/>
                </a:cubicBezTo>
                <a:cubicBezTo>
                  <a:pt x="2165877" y="1304050"/>
                  <a:pt x="2146308" y="1320719"/>
                  <a:pt x="2198379" y="1289476"/>
                </a:cubicBezTo>
                <a:cubicBezTo>
                  <a:pt x="2206686" y="1264555"/>
                  <a:pt x="2206737" y="1256541"/>
                  <a:pt x="2225273" y="1235688"/>
                </a:cubicBezTo>
                <a:cubicBezTo>
                  <a:pt x="2242119" y="1216736"/>
                  <a:pt x="2279062" y="1181899"/>
                  <a:pt x="2279062" y="1181899"/>
                </a:cubicBezTo>
                <a:cubicBezTo>
                  <a:pt x="2282050" y="1169946"/>
                  <a:pt x="2282516" y="1157061"/>
                  <a:pt x="2288026" y="1146041"/>
                </a:cubicBezTo>
                <a:cubicBezTo>
                  <a:pt x="2291806" y="1138481"/>
                  <a:pt x="2301268" y="1135144"/>
                  <a:pt x="2305956" y="1128111"/>
                </a:cubicBezTo>
                <a:cubicBezTo>
                  <a:pt x="2313369" y="1116992"/>
                  <a:pt x="2316802" y="1103585"/>
                  <a:pt x="2323885" y="1092252"/>
                </a:cubicBezTo>
                <a:cubicBezTo>
                  <a:pt x="2355949" y="1040949"/>
                  <a:pt x="2343424" y="1073746"/>
                  <a:pt x="2368709" y="1029499"/>
                </a:cubicBezTo>
                <a:cubicBezTo>
                  <a:pt x="2375339" y="1017896"/>
                  <a:pt x="2381374" y="1005924"/>
                  <a:pt x="2386638" y="993641"/>
                </a:cubicBezTo>
                <a:cubicBezTo>
                  <a:pt x="2390360" y="984955"/>
                  <a:pt x="2390915" y="974951"/>
                  <a:pt x="2395603" y="966746"/>
                </a:cubicBezTo>
                <a:cubicBezTo>
                  <a:pt x="2403016" y="953774"/>
                  <a:pt x="2413532" y="942841"/>
                  <a:pt x="2422497" y="930888"/>
                </a:cubicBezTo>
                <a:cubicBezTo>
                  <a:pt x="2425939" y="910237"/>
                  <a:pt x="2429393" y="872271"/>
                  <a:pt x="2440426" y="850205"/>
                </a:cubicBezTo>
                <a:cubicBezTo>
                  <a:pt x="2445244" y="840568"/>
                  <a:pt x="2452379" y="832276"/>
                  <a:pt x="2458356" y="823311"/>
                </a:cubicBezTo>
                <a:cubicBezTo>
                  <a:pt x="2474705" y="676174"/>
                  <a:pt x="2455882" y="804692"/>
                  <a:pt x="2485250" y="679876"/>
                </a:cubicBezTo>
                <a:cubicBezTo>
                  <a:pt x="2492230" y="650212"/>
                  <a:pt x="2503179" y="590229"/>
                  <a:pt x="2503179" y="590229"/>
                </a:cubicBezTo>
                <a:cubicBezTo>
                  <a:pt x="2489947" y="338792"/>
                  <a:pt x="2508790" y="489966"/>
                  <a:pt x="2485250" y="384041"/>
                </a:cubicBezTo>
                <a:cubicBezTo>
                  <a:pt x="2481944" y="369167"/>
                  <a:pt x="2481635" y="353484"/>
                  <a:pt x="2476285" y="339217"/>
                </a:cubicBezTo>
                <a:cubicBezTo>
                  <a:pt x="2472502" y="329129"/>
                  <a:pt x="2464332" y="321288"/>
                  <a:pt x="2458356" y="312323"/>
                </a:cubicBezTo>
                <a:cubicBezTo>
                  <a:pt x="2444522" y="243153"/>
                  <a:pt x="2462148" y="288187"/>
                  <a:pt x="2422497" y="240605"/>
                </a:cubicBezTo>
                <a:cubicBezTo>
                  <a:pt x="2410279" y="225944"/>
                  <a:pt x="2404028" y="206216"/>
                  <a:pt x="2386638" y="195782"/>
                </a:cubicBezTo>
                <a:cubicBezTo>
                  <a:pt x="2369864" y="185718"/>
                  <a:pt x="2329384" y="182673"/>
                  <a:pt x="2314921" y="177852"/>
                </a:cubicBezTo>
                <a:cubicBezTo>
                  <a:pt x="2310912" y="176516"/>
                  <a:pt x="2343309" y="177853"/>
                  <a:pt x="2332850" y="1688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86"/>
          <p:cNvCxnSpPr/>
          <p:nvPr/>
        </p:nvCxnSpPr>
        <p:spPr>
          <a:xfrm>
            <a:off x="7929586" y="2428868"/>
            <a:ext cx="571504" cy="1588"/>
          </a:xfrm>
          <a:prstGeom prst="line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5572132" y="2428868"/>
            <a:ext cx="488532" cy="7051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5500694" y="18573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</a:t>
            </a:r>
            <a:r>
              <a:rPr lang="fr-FR" b="1" baseline="-25000" dirty="0" smtClean="0">
                <a:solidFill>
                  <a:srgbClr val="FF0000"/>
                </a:solidFill>
              </a:rPr>
              <a:t>1</a:t>
            </a:r>
            <a:endParaRPr lang="fr-FR" b="1" baseline="-25000" dirty="0">
              <a:solidFill>
                <a:srgbClr val="FF0000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8286776" y="18573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</a:rPr>
              <a:t>n</a:t>
            </a:r>
            <a:r>
              <a:rPr lang="fr-FR" b="1" baseline="-25000" dirty="0" smtClean="0">
                <a:solidFill>
                  <a:srgbClr val="00B050"/>
                </a:solidFill>
              </a:rPr>
              <a:t>2</a:t>
            </a:r>
            <a:endParaRPr lang="fr-FR" b="1" baseline="-25000" dirty="0">
              <a:solidFill>
                <a:srgbClr val="00B050"/>
              </a:solidFill>
            </a:endParaRPr>
          </a:p>
        </p:txBody>
      </p:sp>
      <p:cxnSp>
        <p:nvCxnSpPr>
          <p:cNvPr id="91" name="Connecteur droit avec flèche 90"/>
          <p:cNvCxnSpPr/>
          <p:nvPr/>
        </p:nvCxnSpPr>
        <p:spPr>
          <a:xfrm>
            <a:off x="8286776" y="1928802"/>
            <a:ext cx="428628" cy="15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5500694" y="1928802"/>
            <a:ext cx="428628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>
            <a:endCxn id="86" idx="74"/>
          </p:cNvCxnSpPr>
          <p:nvPr/>
        </p:nvCxnSpPr>
        <p:spPr>
          <a:xfrm>
            <a:off x="6143636" y="2143116"/>
            <a:ext cx="1631302" cy="566862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357950" y="4643446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6858016" y="20002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  <p:cxnSp>
        <p:nvCxnSpPr>
          <p:cNvPr id="101" name="Connecteur droit 100"/>
          <p:cNvCxnSpPr/>
          <p:nvPr/>
        </p:nvCxnSpPr>
        <p:spPr>
          <a:xfrm rot="5400000">
            <a:off x="6858810" y="2428074"/>
            <a:ext cx="28575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858016" y="2428868"/>
            <a:ext cx="285752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214942" y="4071942"/>
            <a:ext cx="40719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dS</a:t>
            </a:r>
            <a:r>
              <a:rPr lang="fr-FR" dirty="0" smtClean="0"/>
              <a:t>=r</a:t>
            </a:r>
            <a:r>
              <a:rPr lang="fr-FR" baseline="30000" dirty="0" smtClean="0"/>
              <a:t>2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 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endParaRPr lang="fr-FR" dirty="0" smtClean="0"/>
          </a:p>
          <a:p>
            <a:r>
              <a:rPr lang="fr-FR" dirty="0" smtClean="0"/>
              <a:t>                         </a:t>
            </a:r>
            <a:r>
              <a:rPr lang="fr-FR" baseline="-25000" dirty="0" smtClean="0"/>
              <a:t> </a:t>
            </a:r>
            <a:r>
              <a:rPr lang="el-GR" baseline="-25000" dirty="0" smtClean="0"/>
              <a:t>π</a:t>
            </a:r>
            <a:r>
              <a:rPr lang="fr-FR" baseline="-25000" dirty="0" smtClean="0"/>
              <a:t>                      2</a:t>
            </a:r>
            <a:r>
              <a:rPr lang="el-GR" baseline="-25000" dirty="0" smtClean="0"/>
              <a:t>π</a:t>
            </a:r>
            <a:endParaRPr lang="fr-FR" baseline="-25000" dirty="0" smtClean="0"/>
          </a:p>
          <a:p>
            <a:r>
              <a:rPr lang="fr-FR" dirty="0" smtClean="0"/>
              <a:t>∫∫d</a:t>
            </a:r>
            <a:r>
              <a:rPr lang="el-GR" dirty="0" smtClean="0"/>
              <a:t>Ω</a:t>
            </a:r>
            <a:r>
              <a:rPr lang="fr-FR" dirty="0" smtClean="0"/>
              <a:t>= ∫∫ </a:t>
            </a:r>
            <a:r>
              <a:rPr lang="fr-FR" u="sng" dirty="0" err="1" smtClean="0"/>
              <a:t>u</a:t>
            </a:r>
            <a:r>
              <a:rPr lang="fr-FR" u="sng" baseline="-25000" dirty="0" err="1" smtClean="0"/>
              <a:t>r</a:t>
            </a:r>
            <a:r>
              <a:rPr lang="fr-FR" u="sng" dirty="0" err="1" smtClean="0"/>
              <a:t>.dS</a:t>
            </a:r>
            <a:r>
              <a:rPr lang="fr-FR" dirty="0" smtClean="0"/>
              <a:t> = ∫</a:t>
            </a:r>
            <a:r>
              <a:rPr lang="fr-FR" baseline="-25000" dirty="0" smtClean="0"/>
              <a:t>0</a:t>
            </a:r>
            <a:r>
              <a:rPr lang="fr-FR" dirty="0" smtClean="0"/>
              <a:t>sin</a:t>
            </a:r>
            <a:r>
              <a:rPr lang="el-GR" dirty="0" smtClean="0"/>
              <a:t>θ</a:t>
            </a:r>
            <a:r>
              <a:rPr lang="fr-FR" dirty="0" smtClean="0"/>
              <a:t>d</a:t>
            </a:r>
            <a:r>
              <a:rPr lang="el-GR" dirty="0" smtClean="0"/>
              <a:t>θ</a:t>
            </a:r>
            <a:r>
              <a:rPr lang="fr-FR" dirty="0" smtClean="0"/>
              <a:t>  </a:t>
            </a:r>
            <a:r>
              <a:rPr lang="el-GR" dirty="0" smtClean="0"/>
              <a:t>∫</a:t>
            </a:r>
            <a:r>
              <a:rPr lang="fr-FR" baseline="-25000" dirty="0" smtClean="0"/>
              <a:t>0</a:t>
            </a:r>
            <a:r>
              <a:rPr lang="fr-FR" dirty="0" smtClean="0"/>
              <a:t>d</a:t>
            </a:r>
            <a:r>
              <a:rPr lang="el-GR" dirty="0" smtClean="0"/>
              <a:t>φ</a:t>
            </a:r>
            <a:r>
              <a:rPr lang="fr-FR" dirty="0" smtClean="0"/>
              <a:t> = 4</a:t>
            </a:r>
            <a:r>
              <a:rPr lang="el-GR" dirty="0" smtClean="0"/>
              <a:t> π</a:t>
            </a:r>
            <a:endParaRPr lang="fr-FR" dirty="0" smtClean="0"/>
          </a:p>
          <a:p>
            <a:r>
              <a:rPr lang="fr-FR" dirty="0" smtClean="0"/>
              <a:t>                 r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solid</a:t>
            </a:r>
            <a:r>
              <a:rPr lang="fr-FR" dirty="0" smtClean="0"/>
              <a:t> angle for all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4</a:t>
            </a:r>
            <a:r>
              <a:rPr lang="el-GR" dirty="0" smtClean="0"/>
              <a:t> π</a:t>
            </a:r>
            <a:endParaRPr lang="fr-FR" dirty="0"/>
          </a:p>
        </p:txBody>
      </p:sp>
      <p:cxnSp>
        <p:nvCxnSpPr>
          <p:cNvPr id="110" name="Connecteur droit avec flèche 109"/>
          <p:cNvCxnSpPr/>
          <p:nvPr/>
        </p:nvCxnSpPr>
        <p:spPr>
          <a:xfrm>
            <a:off x="6072198" y="4643446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5000628" y="3357562"/>
            <a:ext cx="386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We</a:t>
            </a:r>
            <a:r>
              <a:rPr lang="fr-FR" sz="1600" dirty="0" smtClean="0"/>
              <a:t> assume </a:t>
            </a:r>
            <a:r>
              <a:rPr lang="fr-FR" sz="1600" dirty="0" err="1" smtClean="0"/>
              <a:t>spherical</a:t>
            </a:r>
            <a:r>
              <a:rPr lang="fr-FR" sz="1600" dirty="0" smtClean="0"/>
              <a:t> </a:t>
            </a:r>
            <a:r>
              <a:rPr lang="fr-FR" sz="1600" dirty="0" err="1" smtClean="0"/>
              <a:t>elementary</a:t>
            </a:r>
            <a:r>
              <a:rPr lang="fr-FR" sz="1600" dirty="0" smtClean="0"/>
              <a:t> surface for </a:t>
            </a:r>
          </a:p>
          <a:p>
            <a:r>
              <a:rPr lang="fr-FR" sz="1600" dirty="0" err="1" smtClean="0"/>
              <a:t>each</a:t>
            </a:r>
            <a:r>
              <a:rPr lang="fr-FR" sz="1600" dirty="0" smtClean="0"/>
              <a:t> </a:t>
            </a:r>
            <a:r>
              <a:rPr lang="fr-FR" sz="1600" dirty="0" err="1" smtClean="0"/>
              <a:t>dS</a:t>
            </a:r>
            <a:endParaRPr lang="fr-FR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142976" y="271462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1</a:t>
            </a:r>
            <a:endParaRPr lang="fr-FR" dirty="0"/>
          </a:p>
        </p:txBody>
      </p:sp>
      <p:sp>
        <p:nvSpPr>
          <p:cNvPr id="114" name="Forme libre 113"/>
          <p:cNvSpPr/>
          <p:nvPr/>
        </p:nvSpPr>
        <p:spPr>
          <a:xfrm>
            <a:off x="1621667" y="2171373"/>
            <a:ext cx="63426" cy="311851"/>
          </a:xfrm>
          <a:custGeom>
            <a:avLst/>
            <a:gdLst>
              <a:gd name="connsiteX0" fmla="*/ 45768 w 63426"/>
              <a:gd name="connsiteY0" fmla="*/ 60839 h 311851"/>
              <a:gd name="connsiteX1" fmla="*/ 27839 w 63426"/>
              <a:gd name="connsiteY1" fmla="*/ 249098 h 311851"/>
              <a:gd name="connsiteX2" fmla="*/ 9909 w 63426"/>
              <a:gd name="connsiteY2" fmla="*/ 275992 h 311851"/>
              <a:gd name="connsiteX3" fmla="*/ 945 w 63426"/>
              <a:gd name="connsiteY3" fmla="*/ 311851 h 31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26" h="311851">
                <a:moveTo>
                  <a:pt x="45768" y="60839"/>
                </a:moveTo>
                <a:cubicBezTo>
                  <a:pt x="15192" y="152574"/>
                  <a:pt x="63426" y="0"/>
                  <a:pt x="27839" y="249098"/>
                </a:cubicBezTo>
                <a:cubicBezTo>
                  <a:pt x="26315" y="259764"/>
                  <a:pt x="15886" y="267027"/>
                  <a:pt x="9909" y="275992"/>
                </a:cubicBezTo>
                <a:cubicBezTo>
                  <a:pt x="0" y="305721"/>
                  <a:pt x="945" y="293436"/>
                  <a:pt x="945" y="311851"/>
                </a:cubicBezTo>
              </a:path>
            </a:pathLst>
          </a:cu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Forme libre 114"/>
          <p:cNvSpPr/>
          <p:nvPr/>
        </p:nvSpPr>
        <p:spPr>
          <a:xfrm>
            <a:off x="3269632" y="2079812"/>
            <a:ext cx="217639" cy="519953"/>
          </a:xfrm>
          <a:custGeom>
            <a:avLst/>
            <a:gdLst>
              <a:gd name="connsiteX0" fmla="*/ 217639 w 217639"/>
              <a:gd name="connsiteY0" fmla="*/ 0 h 519953"/>
              <a:gd name="connsiteX1" fmla="*/ 208674 w 217639"/>
              <a:gd name="connsiteY1" fmla="*/ 125506 h 519953"/>
              <a:gd name="connsiteX2" fmla="*/ 199709 w 217639"/>
              <a:gd name="connsiteY2" fmla="*/ 152400 h 519953"/>
              <a:gd name="connsiteX3" fmla="*/ 190744 w 217639"/>
              <a:gd name="connsiteY3" fmla="*/ 215153 h 519953"/>
              <a:gd name="connsiteX4" fmla="*/ 181780 w 217639"/>
              <a:gd name="connsiteY4" fmla="*/ 242047 h 519953"/>
              <a:gd name="connsiteX5" fmla="*/ 145921 w 217639"/>
              <a:gd name="connsiteY5" fmla="*/ 295835 h 519953"/>
              <a:gd name="connsiteX6" fmla="*/ 127992 w 217639"/>
              <a:gd name="connsiteY6" fmla="*/ 358588 h 519953"/>
              <a:gd name="connsiteX7" fmla="*/ 92133 w 217639"/>
              <a:gd name="connsiteY7" fmla="*/ 403412 h 519953"/>
              <a:gd name="connsiteX8" fmla="*/ 83168 w 217639"/>
              <a:gd name="connsiteY8" fmla="*/ 430306 h 519953"/>
              <a:gd name="connsiteX9" fmla="*/ 29380 w 217639"/>
              <a:gd name="connsiteY9" fmla="*/ 493059 h 519953"/>
              <a:gd name="connsiteX10" fmla="*/ 2486 w 217639"/>
              <a:gd name="connsiteY10" fmla="*/ 519953 h 51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639" h="519953">
                <a:moveTo>
                  <a:pt x="217639" y="0"/>
                </a:moveTo>
                <a:cubicBezTo>
                  <a:pt x="214651" y="41835"/>
                  <a:pt x="213575" y="83851"/>
                  <a:pt x="208674" y="125506"/>
                </a:cubicBezTo>
                <a:cubicBezTo>
                  <a:pt x="207570" y="134891"/>
                  <a:pt x="201562" y="143134"/>
                  <a:pt x="199709" y="152400"/>
                </a:cubicBezTo>
                <a:cubicBezTo>
                  <a:pt x="195565" y="173120"/>
                  <a:pt x="194888" y="194433"/>
                  <a:pt x="190744" y="215153"/>
                </a:cubicBezTo>
                <a:cubicBezTo>
                  <a:pt x="188891" y="224419"/>
                  <a:pt x="186369" y="233787"/>
                  <a:pt x="181780" y="242047"/>
                </a:cubicBezTo>
                <a:cubicBezTo>
                  <a:pt x="171315" y="260884"/>
                  <a:pt x="145921" y="295835"/>
                  <a:pt x="145921" y="295835"/>
                </a:cubicBezTo>
                <a:cubicBezTo>
                  <a:pt x="143050" y="307318"/>
                  <a:pt x="134420" y="345732"/>
                  <a:pt x="127992" y="358588"/>
                </a:cubicBezTo>
                <a:cubicBezTo>
                  <a:pt x="116685" y="381203"/>
                  <a:pt x="108807" y="386737"/>
                  <a:pt x="92133" y="403412"/>
                </a:cubicBezTo>
                <a:cubicBezTo>
                  <a:pt x="89145" y="412377"/>
                  <a:pt x="87394" y="421854"/>
                  <a:pt x="83168" y="430306"/>
                </a:cubicBezTo>
                <a:cubicBezTo>
                  <a:pt x="73029" y="450583"/>
                  <a:pt x="45923" y="482030"/>
                  <a:pt x="29380" y="493059"/>
                </a:cubicBezTo>
                <a:cubicBezTo>
                  <a:pt x="0" y="512646"/>
                  <a:pt x="2486" y="500214"/>
                  <a:pt x="2486" y="519953"/>
                </a:cubicBezTo>
              </a:path>
            </a:pathLst>
          </a:cu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/>
          <p:cNvSpPr/>
          <p:nvPr/>
        </p:nvSpPr>
        <p:spPr>
          <a:xfrm>
            <a:off x="3643306" y="157161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17" name="Rectangle 116"/>
          <p:cNvSpPr/>
          <p:nvPr/>
        </p:nvSpPr>
        <p:spPr>
          <a:xfrm>
            <a:off x="8143900" y="142873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2</a:t>
            </a:r>
            <a:endParaRPr lang="fr-FR" dirty="0"/>
          </a:p>
        </p:txBody>
      </p:sp>
      <p:sp>
        <p:nvSpPr>
          <p:cNvPr id="118" name="Rectangle 117"/>
          <p:cNvSpPr/>
          <p:nvPr/>
        </p:nvSpPr>
        <p:spPr>
          <a:xfrm>
            <a:off x="5357818" y="257174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dS</a:t>
            </a:r>
            <a:r>
              <a:rPr lang="fr-FR" baseline="-25000" dirty="0" smtClean="0"/>
              <a:t>1</a:t>
            </a:r>
            <a:endParaRPr lang="fr-FR" dirty="0"/>
          </a:p>
        </p:txBody>
      </p:sp>
      <p:sp>
        <p:nvSpPr>
          <p:cNvPr id="119" name="Forme libre 118"/>
          <p:cNvSpPr/>
          <p:nvPr/>
        </p:nvSpPr>
        <p:spPr>
          <a:xfrm>
            <a:off x="6059760" y="2205318"/>
            <a:ext cx="98993" cy="475129"/>
          </a:xfrm>
          <a:custGeom>
            <a:avLst/>
            <a:gdLst>
              <a:gd name="connsiteX0" fmla="*/ 98993 w 98993"/>
              <a:gd name="connsiteY0" fmla="*/ 0 h 475129"/>
              <a:gd name="connsiteX1" fmla="*/ 63134 w 98993"/>
              <a:gd name="connsiteY1" fmla="*/ 62753 h 475129"/>
              <a:gd name="connsiteX2" fmla="*/ 54169 w 98993"/>
              <a:gd name="connsiteY2" fmla="*/ 152400 h 475129"/>
              <a:gd name="connsiteX3" fmla="*/ 45205 w 98993"/>
              <a:gd name="connsiteY3" fmla="*/ 179294 h 475129"/>
              <a:gd name="connsiteX4" fmla="*/ 36240 w 98993"/>
              <a:gd name="connsiteY4" fmla="*/ 233082 h 475129"/>
              <a:gd name="connsiteX5" fmla="*/ 18311 w 98993"/>
              <a:gd name="connsiteY5" fmla="*/ 286870 h 475129"/>
              <a:gd name="connsiteX6" fmla="*/ 18311 w 98993"/>
              <a:gd name="connsiteY6" fmla="*/ 448235 h 475129"/>
              <a:gd name="connsiteX7" fmla="*/ 63134 w 98993"/>
              <a:gd name="connsiteY7" fmla="*/ 475129 h 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993" h="475129">
                <a:moveTo>
                  <a:pt x="98993" y="0"/>
                </a:moveTo>
                <a:cubicBezTo>
                  <a:pt x="89096" y="14846"/>
                  <a:pt x="66725" y="45993"/>
                  <a:pt x="63134" y="62753"/>
                </a:cubicBezTo>
                <a:cubicBezTo>
                  <a:pt x="56841" y="92118"/>
                  <a:pt x="58735" y="122718"/>
                  <a:pt x="54169" y="152400"/>
                </a:cubicBezTo>
                <a:cubicBezTo>
                  <a:pt x="52732" y="161740"/>
                  <a:pt x="47255" y="170069"/>
                  <a:pt x="45205" y="179294"/>
                </a:cubicBezTo>
                <a:cubicBezTo>
                  <a:pt x="41262" y="197038"/>
                  <a:pt x="40648" y="215448"/>
                  <a:pt x="36240" y="233082"/>
                </a:cubicBezTo>
                <a:cubicBezTo>
                  <a:pt x="31656" y="251417"/>
                  <a:pt x="18311" y="286870"/>
                  <a:pt x="18311" y="286870"/>
                </a:cubicBezTo>
                <a:cubicBezTo>
                  <a:pt x="12716" y="337226"/>
                  <a:pt x="0" y="397879"/>
                  <a:pt x="18311" y="448235"/>
                </a:cubicBezTo>
                <a:cubicBezTo>
                  <a:pt x="20714" y="454844"/>
                  <a:pt x="54205" y="470664"/>
                  <a:pt x="63134" y="475129"/>
                </a:cubicBezTo>
              </a:path>
            </a:pathLst>
          </a:cu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 119"/>
          <p:cNvSpPr/>
          <p:nvPr/>
        </p:nvSpPr>
        <p:spPr>
          <a:xfrm>
            <a:off x="7772400" y="2169459"/>
            <a:ext cx="277906" cy="555812"/>
          </a:xfrm>
          <a:custGeom>
            <a:avLst/>
            <a:gdLst>
              <a:gd name="connsiteX0" fmla="*/ 277906 w 277906"/>
              <a:gd name="connsiteY0" fmla="*/ 0 h 555812"/>
              <a:gd name="connsiteX1" fmla="*/ 268941 w 277906"/>
              <a:gd name="connsiteY1" fmla="*/ 44823 h 555812"/>
              <a:gd name="connsiteX2" fmla="*/ 251012 w 277906"/>
              <a:gd name="connsiteY2" fmla="*/ 125506 h 555812"/>
              <a:gd name="connsiteX3" fmla="*/ 233082 w 277906"/>
              <a:gd name="connsiteY3" fmla="*/ 152400 h 555812"/>
              <a:gd name="connsiteX4" fmla="*/ 224118 w 277906"/>
              <a:gd name="connsiteY4" fmla="*/ 206188 h 555812"/>
              <a:gd name="connsiteX5" fmla="*/ 206188 w 277906"/>
              <a:gd name="connsiteY5" fmla="*/ 259976 h 555812"/>
              <a:gd name="connsiteX6" fmla="*/ 197224 w 277906"/>
              <a:gd name="connsiteY6" fmla="*/ 313765 h 555812"/>
              <a:gd name="connsiteX7" fmla="*/ 179294 w 277906"/>
              <a:gd name="connsiteY7" fmla="*/ 331694 h 555812"/>
              <a:gd name="connsiteX8" fmla="*/ 143435 w 277906"/>
              <a:gd name="connsiteY8" fmla="*/ 376517 h 555812"/>
              <a:gd name="connsiteX9" fmla="*/ 134471 w 277906"/>
              <a:gd name="connsiteY9" fmla="*/ 403412 h 555812"/>
              <a:gd name="connsiteX10" fmla="*/ 89647 w 277906"/>
              <a:gd name="connsiteY10" fmla="*/ 439270 h 555812"/>
              <a:gd name="connsiteX11" fmla="*/ 71718 w 277906"/>
              <a:gd name="connsiteY11" fmla="*/ 466165 h 555812"/>
              <a:gd name="connsiteX12" fmla="*/ 44824 w 277906"/>
              <a:gd name="connsiteY12" fmla="*/ 484094 h 555812"/>
              <a:gd name="connsiteX13" fmla="*/ 0 w 277906"/>
              <a:gd name="connsiteY13" fmla="*/ 555812 h 55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7906" h="555812">
                <a:moveTo>
                  <a:pt x="277906" y="0"/>
                </a:moveTo>
                <a:cubicBezTo>
                  <a:pt x="274918" y="14941"/>
                  <a:pt x="271667" y="29832"/>
                  <a:pt x="268941" y="44823"/>
                </a:cubicBezTo>
                <a:cubicBezTo>
                  <a:pt x="265007" y="66458"/>
                  <a:pt x="262300" y="102929"/>
                  <a:pt x="251012" y="125506"/>
                </a:cubicBezTo>
                <a:cubicBezTo>
                  <a:pt x="246194" y="135143"/>
                  <a:pt x="239059" y="143435"/>
                  <a:pt x="233082" y="152400"/>
                </a:cubicBezTo>
                <a:cubicBezTo>
                  <a:pt x="230094" y="170329"/>
                  <a:pt x="228526" y="188554"/>
                  <a:pt x="224118" y="206188"/>
                </a:cubicBezTo>
                <a:cubicBezTo>
                  <a:pt x="219534" y="224523"/>
                  <a:pt x="206188" y="259976"/>
                  <a:pt x="206188" y="259976"/>
                </a:cubicBezTo>
                <a:cubicBezTo>
                  <a:pt x="203200" y="277906"/>
                  <a:pt x="203606" y="296745"/>
                  <a:pt x="197224" y="313765"/>
                </a:cubicBezTo>
                <a:cubicBezTo>
                  <a:pt x="194256" y="321679"/>
                  <a:pt x="184574" y="325094"/>
                  <a:pt x="179294" y="331694"/>
                </a:cubicBezTo>
                <a:cubicBezTo>
                  <a:pt x="134058" y="388238"/>
                  <a:pt x="186727" y="333227"/>
                  <a:pt x="143435" y="376517"/>
                </a:cubicBezTo>
                <a:cubicBezTo>
                  <a:pt x="140447" y="385482"/>
                  <a:pt x="139333" y="395309"/>
                  <a:pt x="134471" y="403412"/>
                </a:cubicBezTo>
                <a:cubicBezTo>
                  <a:pt x="125956" y="417604"/>
                  <a:pt x="101860" y="431128"/>
                  <a:pt x="89647" y="439270"/>
                </a:cubicBezTo>
                <a:cubicBezTo>
                  <a:pt x="83671" y="448235"/>
                  <a:pt x="79337" y="458546"/>
                  <a:pt x="71718" y="466165"/>
                </a:cubicBezTo>
                <a:cubicBezTo>
                  <a:pt x="64100" y="473784"/>
                  <a:pt x="51919" y="475986"/>
                  <a:pt x="44824" y="484094"/>
                </a:cubicBezTo>
                <a:cubicBezTo>
                  <a:pt x="21744" y="510471"/>
                  <a:pt x="13490" y="528833"/>
                  <a:pt x="0" y="555812"/>
                </a:cubicBezTo>
              </a:path>
            </a:pathLst>
          </a:cu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2" name="Connecteur droit 121"/>
          <p:cNvCxnSpPr/>
          <p:nvPr/>
        </p:nvCxnSpPr>
        <p:spPr>
          <a:xfrm rot="5400000">
            <a:off x="1714480" y="3357562"/>
            <a:ext cx="557216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664370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6643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III.2) Gauss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1714512" y="2285992"/>
            <a:ext cx="2508790" cy="1782535"/>
          </a:xfrm>
          <a:custGeom>
            <a:avLst/>
            <a:gdLst>
              <a:gd name="connsiteX0" fmla="*/ 2332850 w 2508790"/>
              <a:gd name="connsiteY0" fmla="*/ 168888 h 1782535"/>
              <a:gd name="connsiteX1" fmla="*/ 2252168 w 2508790"/>
              <a:gd name="connsiteY1" fmla="*/ 124064 h 1782535"/>
              <a:gd name="connsiteX2" fmla="*/ 2189415 w 2508790"/>
              <a:gd name="connsiteY2" fmla="*/ 97170 h 1782535"/>
              <a:gd name="connsiteX3" fmla="*/ 2153556 w 2508790"/>
              <a:gd name="connsiteY3" fmla="*/ 79241 h 1782535"/>
              <a:gd name="connsiteX4" fmla="*/ 2081838 w 2508790"/>
              <a:gd name="connsiteY4" fmla="*/ 61311 h 1782535"/>
              <a:gd name="connsiteX5" fmla="*/ 1812897 w 2508790"/>
              <a:gd name="connsiteY5" fmla="*/ 70276 h 1782535"/>
              <a:gd name="connsiteX6" fmla="*/ 1786003 w 2508790"/>
              <a:gd name="connsiteY6" fmla="*/ 88205 h 1782535"/>
              <a:gd name="connsiteX7" fmla="*/ 1660497 w 2508790"/>
              <a:gd name="connsiteY7" fmla="*/ 106135 h 1782535"/>
              <a:gd name="connsiteX8" fmla="*/ 1561885 w 2508790"/>
              <a:gd name="connsiteY8" fmla="*/ 97170 h 1782535"/>
              <a:gd name="connsiteX9" fmla="*/ 1472238 w 2508790"/>
              <a:gd name="connsiteY9" fmla="*/ 52346 h 1782535"/>
              <a:gd name="connsiteX10" fmla="*/ 1203297 w 2508790"/>
              <a:gd name="connsiteY10" fmla="*/ 43382 h 1782535"/>
              <a:gd name="connsiteX11" fmla="*/ 1176403 w 2508790"/>
              <a:gd name="connsiteY11" fmla="*/ 25452 h 1782535"/>
              <a:gd name="connsiteX12" fmla="*/ 1006073 w 2508790"/>
              <a:gd name="connsiteY12" fmla="*/ 25452 h 1782535"/>
              <a:gd name="connsiteX13" fmla="*/ 997109 w 2508790"/>
              <a:gd name="connsiteY13" fmla="*/ 159923 h 1782535"/>
              <a:gd name="connsiteX14" fmla="*/ 979179 w 2508790"/>
              <a:gd name="connsiteY14" fmla="*/ 222676 h 1782535"/>
              <a:gd name="connsiteX15" fmla="*/ 970215 w 2508790"/>
              <a:gd name="connsiteY15" fmla="*/ 258535 h 1782535"/>
              <a:gd name="connsiteX16" fmla="*/ 916426 w 2508790"/>
              <a:gd name="connsiteY16" fmla="*/ 330252 h 1782535"/>
              <a:gd name="connsiteX17" fmla="*/ 880568 w 2508790"/>
              <a:gd name="connsiteY17" fmla="*/ 357146 h 1782535"/>
              <a:gd name="connsiteX18" fmla="*/ 853673 w 2508790"/>
              <a:gd name="connsiteY18" fmla="*/ 375076 h 1782535"/>
              <a:gd name="connsiteX19" fmla="*/ 826779 w 2508790"/>
              <a:gd name="connsiteY19" fmla="*/ 384041 h 1782535"/>
              <a:gd name="connsiteX20" fmla="*/ 790921 w 2508790"/>
              <a:gd name="connsiteY20" fmla="*/ 410935 h 1782535"/>
              <a:gd name="connsiteX21" fmla="*/ 764026 w 2508790"/>
              <a:gd name="connsiteY21" fmla="*/ 419899 h 1782535"/>
              <a:gd name="connsiteX22" fmla="*/ 746097 w 2508790"/>
              <a:gd name="connsiteY22" fmla="*/ 437829 h 1782535"/>
              <a:gd name="connsiteX23" fmla="*/ 710238 w 2508790"/>
              <a:gd name="connsiteY23" fmla="*/ 446793 h 1782535"/>
              <a:gd name="connsiteX24" fmla="*/ 683344 w 2508790"/>
              <a:gd name="connsiteY24" fmla="*/ 455758 h 1782535"/>
              <a:gd name="connsiteX25" fmla="*/ 557838 w 2508790"/>
              <a:gd name="connsiteY25" fmla="*/ 473688 h 1782535"/>
              <a:gd name="connsiteX26" fmla="*/ 459226 w 2508790"/>
              <a:gd name="connsiteY26" fmla="*/ 491617 h 1782535"/>
              <a:gd name="connsiteX27" fmla="*/ 387509 w 2508790"/>
              <a:gd name="connsiteY27" fmla="*/ 509546 h 1782535"/>
              <a:gd name="connsiteX28" fmla="*/ 351650 w 2508790"/>
              <a:gd name="connsiteY28" fmla="*/ 518511 h 1782535"/>
              <a:gd name="connsiteX29" fmla="*/ 315791 w 2508790"/>
              <a:gd name="connsiteY29" fmla="*/ 527476 h 1782535"/>
              <a:gd name="connsiteX30" fmla="*/ 253038 w 2508790"/>
              <a:gd name="connsiteY30" fmla="*/ 563335 h 1782535"/>
              <a:gd name="connsiteX31" fmla="*/ 163391 w 2508790"/>
              <a:gd name="connsiteY31" fmla="*/ 626088 h 1782535"/>
              <a:gd name="connsiteX32" fmla="*/ 136497 w 2508790"/>
              <a:gd name="connsiteY32" fmla="*/ 635052 h 1782535"/>
              <a:gd name="connsiteX33" fmla="*/ 100638 w 2508790"/>
              <a:gd name="connsiteY33" fmla="*/ 670911 h 1782535"/>
              <a:gd name="connsiteX34" fmla="*/ 64779 w 2508790"/>
              <a:gd name="connsiteY34" fmla="*/ 733664 h 1782535"/>
              <a:gd name="connsiteX35" fmla="*/ 55815 w 2508790"/>
              <a:gd name="connsiteY35" fmla="*/ 769523 h 1782535"/>
              <a:gd name="connsiteX36" fmla="*/ 37885 w 2508790"/>
              <a:gd name="connsiteY36" fmla="*/ 787452 h 1782535"/>
              <a:gd name="connsiteX37" fmla="*/ 28921 w 2508790"/>
              <a:gd name="connsiteY37" fmla="*/ 814346 h 1782535"/>
              <a:gd name="connsiteX38" fmla="*/ 19956 w 2508790"/>
              <a:gd name="connsiteY38" fmla="*/ 877099 h 1782535"/>
              <a:gd name="connsiteX39" fmla="*/ 2026 w 2508790"/>
              <a:gd name="connsiteY39" fmla="*/ 966746 h 1782535"/>
              <a:gd name="connsiteX40" fmla="*/ 10991 w 2508790"/>
              <a:gd name="connsiteY40" fmla="*/ 1155005 h 1782535"/>
              <a:gd name="connsiteX41" fmla="*/ 37885 w 2508790"/>
              <a:gd name="connsiteY41" fmla="*/ 1244652 h 1782535"/>
              <a:gd name="connsiteX42" fmla="*/ 55815 w 2508790"/>
              <a:gd name="connsiteY42" fmla="*/ 1307405 h 1782535"/>
              <a:gd name="connsiteX43" fmla="*/ 73744 w 2508790"/>
              <a:gd name="connsiteY43" fmla="*/ 1334299 h 1782535"/>
              <a:gd name="connsiteX44" fmla="*/ 82709 w 2508790"/>
              <a:gd name="connsiteY44" fmla="*/ 1361193 h 1782535"/>
              <a:gd name="connsiteX45" fmla="*/ 109603 w 2508790"/>
              <a:gd name="connsiteY45" fmla="*/ 1406017 h 1782535"/>
              <a:gd name="connsiteX46" fmla="*/ 145462 w 2508790"/>
              <a:gd name="connsiteY46" fmla="*/ 1459805 h 1782535"/>
              <a:gd name="connsiteX47" fmla="*/ 163391 w 2508790"/>
              <a:gd name="connsiteY47" fmla="*/ 1495664 h 1782535"/>
              <a:gd name="connsiteX48" fmla="*/ 181321 w 2508790"/>
              <a:gd name="connsiteY48" fmla="*/ 1513593 h 1782535"/>
              <a:gd name="connsiteX49" fmla="*/ 208215 w 2508790"/>
              <a:gd name="connsiteY49" fmla="*/ 1558417 h 1782535"/>
              <a:gd name="connsiteX50" fmla="*/ 235109 w 2508790"/>
              <a:gd name="connsiteY50" fmla="*/ 1603241 h 1782535"/>
              <a:gd name="connsiteX51" fmla="*/ 288897 w 2508790"/>
              <a:gd name="connsiteY51" fmla="*/ 1639099 h 1782535"/>
              <a:gd name="connsiteX52" fmla="*/ 306826 w 2508790"/>
              <a:gd name="connsiteY52" fmla="*/ 1665993 h 1782535"/>
              <a:gd name="connsiteX53" fmla="*/ 396473 w 2508790"/>
              <a:gd name="connsiteY53" fmla="*/ 1710817 h 1782535"/>
              <a:gd name="connsiteX54" fmla="*/ 414403 w 2508790"/>
              <a:gd name="connsiteY54" fmla="*/ 1728746 h 1782535"/>
              <a:gd name="connsiteX55" fmla="*/ 504050 w 2508790"/>
              <a:gd name="connsiteY55" fmla="*/ 1746676 h 1782535"/>
              <a:gd name="connsiteX56" fmla="*/ 530944 w 2508790"/>
              <a:gd name="connsiteY56" fmla="*/ 1764605 h 1782535"/>
              <a:gd name="connsiteX57" fmla="*/ 638521 w 2508790"/>
              <a:gd name="connsiteY57" fmla="*/ 1782535 h 1782535"/>
              <a:gd name="connsiteX58" fmla="*/ 1185368 w 2508790"/>
              <a:gd name="connsiteY58" fmla="*/ 1773570 h 1782535"/>
              <a:gd name="connsiteX59" fmla="*/ 1212262 w 2508790"/>
              <a:gd name="connsiteY59" fmla="*/ 1764605 h 1782535"/>
              <a:gd name="connsiteX60" fmla="*/ 1257085 w 2508790"/>
              <a:gd name="connsiteY60" fmla="*/ 1755641 h 1782535"/>
              <a:gd name="connsiteX61" fmla="*/ 1337768 w 2508790"/>
              <a:gd name="connsiteY61" fmla="*/ 1719782 h 1782535"/>
              <a:gd name="connsiteX62" fmla="*/ 1400521 w 2508790"/>
              <a:gd name="connsiteY62" fmla="*/ 1674958 h 1782535"/>
              <a:gd name="connsiteX63" fmla="*/ 1526026 w 2508790"/>
              <a:gd name="connsiteY63" fmla="*/ 1639099 h 1782535"/>
              <a:gd name="connsiteX64" fmla="*/ 1570850 w 2508790"/>
              <a:gd name="connsiteY64" fmla="*/ 1612205 h 1782535"/>
              <a:gd name="connsiteX65" fmla="*/ 1696356 w 2508790"/>
              <a:gd name="connsiteY65" fmla="*/ 1558417 h 1782535"/>
              <a:gd name="connsiteX66" fmla="*/ 1732215 w 2508790"/>
              <a:gd name="connsiteY66" fmla="*/ 1531523 h 1782535"/>
              <a:gd name="connsiteX67" fmla="*/ 1786003 w 2508790"/>
              <a:gd name="connsiteY67" fmla="*/ 1513593 h 1782535"/>
              <a:gd name="connsiteX68" fmla="*/ 1866685 w 2508790"/>
              <a:gd name="connsiteY68" fmla="*/ 1477735 h 1782535"/>
              <a:gd name="connsiteX69" fmla="*/ 1893579 w 2508790"/>
              <a:gd name="connsiteY69" fmla="*/ 1459805 h 1782535"/>
              <a:gd name="connsiteX70" fmla="*/ 1920473 w 2508790"/>
              <a:gd name="connsiteY70" fmla="*/ 1450841 h 1782535"/>
              <a:gd name="connsiteX71" fmla="*/ 1947368 w 2508790"/>
              <a:gd name="connsiteY71" fmla="*/ 1423946 h 1782535"/>
              <a:gd name="connsiteX72" fmla="*/ 2019085 w 2508790"/>
              <a:gd name="connsiteY72" fmla="*/ 1406017 h 1782535"/>
              <a:gd name="connsiteX73" fmla="*/ 2108732 w 2508790"/>
              <a:gd name="connsiteY73" fmla="*/ 1352229 h 1782535"/>
              <a:gd name="connsiteX74" fmla="*/ 2135626 w 2508790"/>
              <a:gd name="connsiteY74" fmla="*/ 1334299 h 1782535"/>
              <a:gd name="connsiteX75" fmla="*/ 2198379 w 2508790"/>
              <a:gd name="connsiteY75" fmla="*/ 1289476 h 1782535"/>
              <a:gd name="connsiteX76" fmla="*/ 2225273 w 2508790"/>
              <a:gd name="connsiteY76" fmla="*/ 1235688 h 1782535"/>
              <a:gd name="connsiteX77" fmla="*/ 2279062 w 2508790"/>
              <a:gd name="connsiteY77" fmla="*/ 1181899 h 1782535"/>
              <a:gd name="connsiteX78" fmla="*/ 2288026 w 2508790"/>
              <a:gd name="connsiteY78" fmla="*/ 1146041 h 1782535"/>
              <a:gd name="connsiteX79" fmla="*/ 2305956 w 2508790"/>
              <a:gd name="connsiteY79" fmla="*/ 1128111 h 1782535"/>
              <a:gd name="connsiteX80" fmla="*/ 2323885 w 2508790"/>
              <a:gd name="connsiteY80" fmla="*/ 1092252 h 1782535"/>
              <a:gd name="connsiteX81" fmla="*/ 2368709 w 2508790"/>
              <a:gd name="connsiteY81" fmla="*/ 1029499 h 1782535"/>
              <a:gd name="connsiteX82" fmla="*/ 2386638 w 2508790"/>
              <a:gd name="connsiteY82" fmla="*/ 993641 h 1782535"/>
              <a:gd name="connsiteX83" fmla="*/ 2395603 w 2508790"/>
              <a:gd name="connsiteY83" fmla="*/ 966746 h 1782535"/>
              <a:gd name="connsiteX84" fmla="*/ 2422497 w 2508790"/>
              <a:gd name="connsiteY84" fmla="*/ 930888 h 1782535"/>
              <a:gd name="connsiteX85" fmla="*/ 2440426 w 2508790"/>
              <a:gd name="connsiteY85" fmla="*/ 850205 h 1782535"/>
              <a:gd name="connsiteX86" fmla="*/ 2458356 w 2508790"/>
              <a:gd name="connsiteY86" fmla="*/ 823311 h 1782535"/>
              <a:gd name="connsiteX87" fmla="*/ 2485250 w 2508790"/>
              <a:gd name="connsiteY87" fmla="*/ 679876 h 1782535"/>
              <a:gd name="connsiteX88" fmla="*/ 2503179 w 2508790"/>
              <a:gd name="connsiteY88" fmla="*/ 590229 h 1782535"/>
              <a:gd name="connsiteX89" fmla="*/ 2485250 w 2508790"/>
              <a:gd name="connsiteY89" fmla="*/ 384041 h 1782535"/>
              <a:gd name="connsiteX90" fmla="*/ 2476285 w 2508790"/>
              <a:gd name="connsiteY90" fmla="*/ 339217 h 1782535"/>
              <a:gd name="connsiteX91" fmla="*/ 2458356 w 2508790"/>
              <a:gd name="connsiteY91" fmla="*/ 312323 h 1782535"/>
              <a:gd name="connsiteX92" fmla="*/ 2422497 w 2508790"/>
              <a:gd name="connsiteY92" fmla="*/ 240605 h 1782535"/>
              <a:gd name="connsiteX93" fmla="*/ 2386638 w 2508790"/>
              <a:gd name="connsiteY93" fmla="*/ 195782 h 1782535"/>
              <a:gd name="connsiteX94" fmla="*/ 2314921 w 2508790"/>
              <a:gd name="connsiteY94" fmla="*/ 177852 h 1782535"/>
              <a:gd name="connsiteX95" fmla="*/ 2332850 w 2508790"/>
              <a:gd name="connsiteY95" fmla="*/ 168888 h 178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508790" h="1782535">
                <a:moveTo>
                  <a:pt x="2332850" y="168888"/>
                </a:moveTo>
                <a:cubicBezTo>
                  <a:pt x="2322391" y="159923"/>
                  <a:pt x="2324036" y="171976"/>
                  <a:pt x="2252168" y="124064"/>
                </a:cubicBezTo>
                <a:cubicBezTo>
                  <a:pt x="2216495" y="100282"/>
                  <a:pt x="2222879" y="111511"/>
                  <a:pt x="2189415" y="97170"/>
                </a:cubicBezTo>
                <a:cubicBezTo>
                  <a:pt x="2177132" y="91906"/>
                  <a:pt x="2166234" y="83467"/>
                  <a:pt x="2153556" y="79241"/>
                </a:cubicBezTo>
                <a:cubicBezTo>
                  <a:pt x="2130179" y="71449"/>
                  <a:pt x="2081838" y="61311"/>
                  <a:pt x="2081838" y="61311"/>
                </a:cubicBezTo>
                <a:cubicBezTo>
                  <a:pt x="1992191" y="64299"/>
                  <a:pt x="1902225" y="62155"/>
                  <a:pt x="1812897" y="70276"/>
                </a:cubicBezTo>
                <a:cubicBezTo>
                  <a:pt x="1802167" y="71251"/>
                  <a:pt x="1796491" y="85737"/>
                  <a:pt x="1786003" y="88205"/>
                </a:cubicBezTo>
                <a:cubicBezTo>
                  <a:pt x="1744866" y="97884"/>
                  <a:pt x="1660497" y="106135"/>
                  <a:pt x="1660497" y="106135"/>
                </a:cubicBezTo>
                <a:cubicBezTo>
                  <a:pt x="1627626" y="103147"/>
                  <a:pt x="1593777" y="105674"/>
                  <a:pt x="1561885" y="97170"/>
                </a:cubicBezTo>
                <a:cubicBezTo>
                  <a:pt x="1474394" y="73839"/>
                  <a:pt x="1586385" y="56151"/>
                  <a:pt x="1472238" y="52346"/>
                </a:cubicBezTo>
                <a:lnTo>
                  <a:pt x="1203297" y="43382"/>
                </a:lnTo>
                <a:cubicBezTo>
                  <a:pt x="1194332" y="37405"/>
                  <a:pt x="1186040" y="30270"/>
                  <a:pt x="1176403" y="25452"/>
                </a:cubicBezTo>
                <a:cubicBezTo>
                  <a:pt x="1125500" y="0"/>
                  <a:pt x="1050259" y="22691"/>
                  <a:pt x="1006073" y="25452"/>
                </a:cubicBezTo>
                <a:cubicBezTo>
                  <a:pt x="1003085" y="70276"/>
                  <a:pt x="1001812" y="115247"/>
                  <a:pt x="997109" y="159923"/>
                </a:cubicBezTo>
                <a:cubicBezTo>
                  <a:pt x="994773" y="182112"/>
                  <a:pt x="985198" y="201609"/>
                  <a:pt x="979179" y="222676"/>
                </a:cubicBezTo>
                <a:cubicBezTo>
                  <a:pt x="975794" y="234523"/>
                  <a:pt x="975725" y="247515"/>
                  <a:pt x="970215" y="258535"/>
                </a:cubicBezTo>
                <a:cubicBezTo>
                  <a:pt x="959122" y="280721"/>
                  <a:pt x="938040" y="312240"/>
                  <a:pt x="916426" y="330252"/>
                </a:cubicBezTo>
                <a:cubicBezTo>
                  <a:pt x="904948" y="339817"/>
                  <a:pt x="892726" y="348462"/>
                  <a:pt x="880568" y="357146"/>
                </a:cubicBezTo>
                <a:cubicBezTo>
                  <a:pt x="871800" y="363409"/>
                  <a:pt x="863310" y="370257"/>
                  <a:pt x="853673" y="375076"/>
                </a:cubicBezTo>
                <a:cubicBezTo>
                  <a:pt x="845221" y="379302"/>
                  <a:pt x="835744" y="381053"/>
                  <a:pt x="826779" y="384041"/>
                </a:cubicBezTo>
                <a:cubicBezTo>
                  <a:pt x="814826" y="393006"/>
                  <a:pt x="803893" y="403522"/>
                  <a:pt x="790921" y="410935"/>
                </a:cubicBezTo>
                <a:cubicBezTo>
                  <a:pt x="782716" y="415623"/>
                  <a:pt x="772129" y="415037"/>
                  <a:pt x="764026" y="419899"/>
                </a:cubicBezTo>
                <a:cubicBezTo>
                  <a:pt x="756778" y="424247"/>
                  <a:pt x="753657" y="434049"/>
                  <a:pt x="746097" y="437829"/>
                </a:cubicBezTo>
                <a:cubicBezTo>
                  <a:pt x="735077" y="443339"/>
                  <a:pt x="722085" y="443408"/>
                  <a:pt x="710238" y="446793"/>
                </a:cubicBezTo>
                <a:cubicBezTo>
                  <a:pt x="701152" y="449389"/>
                  <a:pt x="692650" y="454116"/>
                  <a:pt x="683344" y="455758"/>
                </a:cubicBezTo>
                <a:cubicBezTo>
                  <a:pt x="641727" y="463102"/>
                  <a:pt x="599631" y="467419"/>
                  <a:pt x="557838" y="473688"/>
                </a:cubicBezTo>
                <a:cubicBezTo>
                  <a:pt x="531675" y="477612"/>
                  <a:pt x="486116" y="485412"/>
                  <a:pt x="459226" y="491617"/>
                </a:cubicBezTo>
                <a:cubicBezTo>
                  <a:pt x="435216" y="497158"/>
                  <a:pt x="411415" y="503570"/>
                  <a:pt x="387509" y="509546"/>
                </a:cubicBezTo>
                <a:lnTo>
                  <a:pt x="351650" y="518511"/>
                </a:lnTo>
                <a:cubicBezTo>
                  <a:pt x="339697" y="521499"/>
                  <a:pt x="326811" y="521966"/>
                  <a:pt x="315791" y="527476"/>
                </a:cubicBezTo>
                <a:cubicBezTo>
                  <a:pt x="280768" y="544987"/>
                  <a:pt x="282608" y="542213"/>
                  <a:pt x="253038" y="563335"/>
                </a:cubicBezTo>
                <a:cubicBezTo>
                  <a:pt x="235141" y="576119"/>
                  <a:pt x="178844" y="620937"/>
                  <a:pt x="163391" y="626088"/>
                </a:cubicBezTo>
                <a:lnTo>
                  <a:pt x="136497" y="635052"/>
                </a:lnTo>
                <a:cubicBezTo>
                  <a:pt x="124544" y="647005"/>
                  <a:pt x="110015" y="656846"/>
                  <a:pt x="100638" y="670911"/>
                </a:cubicBezTo>
                <a:cubicBezTo>
                  <a:pt x="75296" y="708925"/>
                  <a:pt x="87527" y="688168"/>
                  <a:pt x="64779" y="733664"/>
                </a:cubicBezTo>
                <a:cubicBezTo>
                  <a:pt x="61791" y="745617"/>
                  <a:pt x="61325" y="758503"/>
                  <a:pt x="55815" y="769523"/>
                </a:cubicBezTo>
                <a:cubicBezTo>
                  <a:pt x="52035" y="777083"/>
                  <a:pt x="42234" y="780204"/>
                  <a:pt x="37885" y="787452"/>
                </a:cubicBezTo>
                <a:cubicBezTo>
                  <a:pt x="33023" y="795555"/>
                  <a:pt x="31909" y="805381"/>
                  <a:pt x="28921" y="814346"/>
                </a:cubicBezTo>
                <a:cubicBezTo>
                  <a:pt x="25933" y="835264"/>
                  <a:pt x="23628" y="856290"/>
                  <a:pt x="19956" y="877099"/>
                </a:cubicBezTo>
                <a:cubicBezTo>
                  <a:pt x="14660" y="907109"/>
                  <a:pt x="3009" y="936288"/>
                  <a:pt x="2026" y="966746"/>
                </a:cubicBezTo>
                <a:cubicBezTo>
                  <a:pt x="0" y="1029537"/>
                  <a:pt x="4298" y="1092538"/>
                  <a:pt x="10991" y="1155005"/>
                </a:cubicBezTo>
                <a:cubicBezTo>
                  <a:pt x="14116" y="1184171"/>
                  <a:pt x="29600" y="1215655"/>
                  <a:pt x="37885" y="1244652"/>
                </a:cubicBezTo>
                <a:cubicBezTo>
                  <a:pt x="41715" y="1258057"/>
                  <a:pt x="48650" y="1293075"/>
                  <a:pt x="55815" y="1307405"/>
                </a:cubicBezTo>
                <a:cubicBezTo>
                  <a:pt x="60633" y="1317042"/>
                  <a:pt x="68926" y="1324662"/>
                  <a:pt x="73744" y="1334299"/>
                </a:cubicBezTo>
                <a:cubicBezTo>
                  <a:pt x="77970" y="1342751"/>
                  <a:pt x="78483" y="1352741"/>
                  <a:pt x="82709" y="1361193"/>
                </a:cubicBezTo>
                <a:cubicBezTo>
                  <a:pt x="90501" y="1376778"/>
                  <a:pt x="100638" y="1391076"/>
                  <a:pt x="109603" y="1406017"/>
                </a:cubicBezTo>
                <a:cubicBezTo>
                  <a:pt x="129273" y="1484695"/>
                  <a:pt x="101240" y="1406739"/>
                  <a:pt x="145462" y="1459805"/>
                </a:cubicBezTo>
                <a:cubicBezTo>
                  <a:pt x="154017" y="1470071"/>
                  <a:pt x="155978" y="1484545"/>
                  <a:pt x="163391" y="1495664"/>
                </a:cubicBezTo>
                <a:cubicBezTo>
                  <a:pt x="168079" y="1502697"/>
                  <a:pt x="175344" y="1507617"/>
                  <a:pt x="181321" y="1513593"/>
                </a:cubicBezTo>
                <a:cubicBezTo>
                  <a:pt x="199836" y="1569145"/>
                  <a:pt x="177450" y="1515347"/>
                  <a:pt x="208215" y="1558417"/>
                </a:cubicBezTo>
                <a:cubicBezTo>
                  <a:pt x="218343" y="1572596"/>
                  <a:pt x="222788" y="1590920"/>
                  <a:pt x="235109" y="1603241"/>
                </a:cubicBezTo>
                <a:cubicBezTo>
                  <a:pt x="250346" y="1618478"/>
                  <a:pt x="288897" y="1639099"/>
                  <a:pt x="288897" y="1639099"/>
                </a:cubicBezTo>
                <a:cubicBezTo>
                  <a:pt x="294873" y="1648064"/>
                  <a:pt x="298718" y="1658898"/>
                  <a:pt x="306826" y="1665993"/>
                </a:cubicBezTo>
                <a:cubicBezTo>
                  <a:pt x="349519" y="1703349"/>
                  <a:pt x="351915" y="1699677"/>
                  <a:pt x="396473" y="1710817"/>
                </a:cubicBezTo>
                <a:cubicBezTo>
                  <a:pt x="402450" y="1716793"/>
                  <a:pt x="407155" y="1724398"/>
                  <a:pt x="414403" y="1728746"/>
                </a:cubicBezTo>
                <a:cubicBezTo>
                  <a:pt x="433963" y="1740482"/>
                  <a:pt x="493166" y="1745121"/>
                  <a:pt x="504050" y="1746676"/>
                </a:cubicBezTo>
                <a:cubicBezTo>
                  <a:pt x="513015" y="1752652"/>
                  <a:pt x="520856" y="1760822"/>
                  <a:pt x="530944" y="1764605"/>
                </a:cubicBezTo>
                <a:cubicBezTo>
                  <a:pt x="547078" y="1770655"/>
                  <a:pt x="629202" y="1781204"/>
                  <a:pt x="638521" y="1782535"/>
                </a:cubicBezTo>
                <a:lnTo>
                  <a:pt x="1185368" y="1773570"/>
                </a:lnTo>
                <a:cubicBezTo>
                  <a:pt x="1194813" y="1773275"/>
                  <a:pt x="1203095" y="1766897"/>
                  <a:pt x="1212262" y="1764605"/>
                </a:cubicBezTo>
                <a:cubicBezTo>
                  <a:pt x="1227044" y="1760910"/>
                  <a:pt x="1242144" y="1758629"/>
                  <a:pt x="1257085" y="1755641"/>
                </a:cubicBezTo>
                <a:cubicBezTo>
                  <a:pt x="1280694" y="1746197"/>
                  <a:pt x="1315438" y="1733738"/>
                  <a:pt x="1337768" y="1719782"/>
                </a:cubicBezTo>
                <a:cubicBezTo>
                  <a:pt x="1339798" y="1718513"/>
                  <a:pt x="1391805" y="1678034"/>
                  <a:pt x="1400521" y="1674958"/>
                </a:cubicBezTo>
                <a:cubicBezTo>
                  <a:pt x="1441550" y="1660477"/>
                  <a:pt x="1526026" y="1639099"/>
                  <a:pt x="1526026" y="1639099"/>
                </a:cubicBezTo>
                <a:cubicBezTo>
                  <a:pt x="1540967" y="1630134"/>
                  <a:pt x="1554987" y="1619415"/>
                  <a:pt x="1570850" y="1612205"/>
                </a:cubicBezTo>
                <a:cubicBezTo>
                  <a:pt x="1629441" y="1585573"/>
                  <a:pt x="1636801" y="1603083"/>
                  <a:pt x="1696356" y="1558417"/>
                </a:cubicBezTo>
                <a:cubicBezTo>
                  <a:pt x="1708309" y="1549452"/>
                  <a:pt x="1718851" y="1538205"/>
                  <a:pt x="1732215" y="1531523"/>
                </a:cubicBezTo>
                <a:cubicBezTo>
                  <a:pt x="1749119" y="1523071"/>
                  <a:pt x="1786003" y="1513593"/>
                  <a:pt x="1786003" y="1513593"/>
                </a:cubicBezTo>
                <a:cubicBezTo>
                  <a:pt x="1837310" y="1462286"/>
                  <a:pt x="1783817" y="1505358"/>
                  <a:pt x="1866685" y="1477735"/>
                </a:cubicBezTo>
                <a:cubicBezTo>
                  <a:pt x="1876906" y="1474328"/>
                  <a:pt x="1883942" y="1464623"/>
                  <a:pt x="1893579" y="1459805"/>
                </a:cubicBezTo>
                <a:cubicBezTo>
                  <a:pt x="1902031" y="1455579"/>
                  <a:pt x="1911508" y="1453829"/>
                  <a:pt x="1920473" y="1450841"/>
                </a:cubicBezTo>
                <a:cubicBezTo>
                  <a:pt x="1929438" y="1441876"/>
                  <a:pt x="1936819" y="1430979"/>
                  <a:pt x="1947368" y="1423946"/>
                </a:cubicBezTo>
                <a:cubicBezTo>
                  <a:pt x="1959179" y="1416072"/>
                  <a:pt x="2012624" y="1407309"/>
                  <a:pt x="2019085" y="1406017"/>
                </a:cubicBezTo>
                <a:cubicBezTo>
                  <a:pt x="2074216" y="1378452"/>
                  <a:pt x="2043827" y="1395500"/>
                  <a:pt x="2108732" y="1352229"/>
                </a:cubicBezTo>
                <a:cubicBezTo>
                  <a:pt x="2117697" y="1346252"/>
                  <a:pt x="2128007" y="1341917"/>
                  <a:pt x="2135626" y="1334299"/>
                </a:cubicBezTo>
                <a:cubicBezTo>
                  <a:pt x="2165877" y="1304050"/>
                  <a:pt x="2146308" y="1320719"/>
                  <a:pt x="2198379" y="1289476"/>
                </a:cubicBezTo>
                <a:cubicBezTo>
                  <a:pt x="2206686" y="1264555"/>
                  <a:pt x="2206737" y="1256541"/>
                  <a:pt x="2225273" y="1235688"/>
                </a:cubicBezTo>
                <a:cubicBezTo>
                  <a:pt x="2242119" y="1216736"/>
                  <a:pt x="2279062" y="1181899"/>
                  <a:pt x="2279062" y="1181899"/>
                </a:cubicBezTo>
                <a:cubicBezTo>
                  <a:pt x="2282050" y="1169946"/>
                  <a:pt x="2282516" y="1157061"/>
                  <a:pt x="2288026" y="1146041"/>
                </a:cubicBezTo>
                <a:cubicBezTo>
                  <a:pt x="2291806" y="1138481"/>
                  <a:pt x="2301268" y="1135144"/>
                  <a:pt x="2305956" y="1128111"/>
                </a:cubicBezTo>
                <a:cubicBezTo>
                  <a:pt x="2313369" y="1116992"/>
                  <a:pt x="2316802" y="1103585"/>
                  <a:pt x="2323885" y="1092252"/>
                </a:cubicBezTo>
                <a:cubicBezTo>
                  <a:pt x="2355949" y="1040949"/>
                  <a:pt x="2343424" y="1073746"/>
                  <a:pt x="2368709" y="1029499"/>
                </a:cubicBezTo>
                <a:cubicBezTo>
                  <a:pt x="2375339" y="1017896"/>
                  <a:pt x="2381374" y="1005924"/>
                  <a:pt x="2386638" y="993641"/>
                </a:cubicBezTo>
                <a:cubicBezTo>
                  <a:pt x="2390360" y="984955"/>
                  <a:pt x="2390915" y="974951"/>
                  <a:pt x="2395603" y="966746"/>
                </a:cubicBezTo>
                <a:cubicBezTo>
                  <a:pt x="2403016" y="953774"/>
                  <a:pt x="2413532" y="942841"/>
                  <a:pt x="2422497" y="930888"/>
                </a:cubicBezTo>
                <a:cubicBezTo>
                  <a:pt x="2425939" y="910237"/>
                  <a:pt x="2429393" y="872271"/>
                  <a:pt x="2440426" y="850205"/>
                </a:cubicBezTo>
                <a:cubicBezTo>
                  <a:pt x="2445244" y="840568"/>
                  <a:pt x="2452379" y="832276"/>
                  <a:pt x="2458356" y="823311"/>
                </a:cubicBezTo>
                <a:cubicBezTo>
                  <a:pt x="2474705" y="676174"/>
                  <a:pt x="2455882" y="804692"/>
                  <a:pt x="2485250" y="679876"/>
                </a:cubicBezTo>
                <a:cubicBezTo>
                  <a:pt x="2492230" y="650212"/>
                  <a:pt x="2503179" y="590229"/>
                  <a:pt x="2503179" y="590229"/>
                </a:cubicBezTo>
                <a:cubicBezTo>
                  <a:pt x="2489947" y="338792"/>
                  <a:pt x="2508790" y="489966"/>
                  <a:pt x="2485250" y="384041"/>
                </a:cubicBezTo>
                <a:cubicBezTo>
                  <a:pt x="2481944" y="369167"/>
                  <a:pt x="2481635" y="353484"/>
                  <a:pt x="2476285" y="339217"/>
                </a:cubicBezTo>
                <a:cubicBezTo>
                  <a:pt x="2472502" y="329129"/>
                  <a:pt x="2464332" y="321288"/>
                  <a:pt x="2458356" y="312323"/>
                </a:cubicBezTo>
                <a:cubicBezTo>
                  <a:pt x="2444522" y="243153"/>
                  <a:pt x="2462148" y="288187"/>
                  <a:pt x="2422497" y="240605"/>
                </a:cubicBezTo>
                <a:cubicBezTo>
                  <a:pt x="2410279" y="225944"/>
                  <a:pt x="2404028" y="206216"/>
                  <a:pt x="2386638" y="195782"/>
                </a:cubicBezTo>
                <a:cubicBezTo>
                  <a:pt x="2369864" y="185718"/>
                  <a:pt x="2329384" y="182673"/>
                  <a:pt x="2314921" y="177852"/>
                </a:cubicBezTo>
                <a:cubicBezTo>
                  <a:pt x="2310912" y="176516"/>
                  <a:pt x="2343309" y="177853"/>
                  <a:pt x="2332850" y="1688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49"/>
          <p:cNvCxnSpPr/>
          <p:nvPr/>
        </p:nvCxnSpPr>
        <p:spPr>
          <a:xfrm>
            <a:off x="4429156" y="4071942"/>
            <a:ext cx="500066" cy="71438"/>
          </a:xfrm>
          <a:prstGeom prst="line">
            <a:avLst/>
          </a:prstGeom>
          <a:ln w="444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1928826" y="3000372"/>
            <a:ext cx="571472" cy="71438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4286248" y="221455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00B050"/>
                </a:solidFill>
              </a:rPr>
              <a:t>dS</a:t>
            </a:r>
            <a:endParaRPr lang="fr-FR" sz="2800" b="1" baseline="-25000" dirty="0">
              <a:solidFill>
                <a:srgbClr val="00B050"/>
              </a:solidFill>
            </a:endParaRP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4429124" y="2285992"/>
            <a:ext cx="428628" cy="15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500462" y="321468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</a:t>
            </a:r>
            <a:r>
              <a:rPr lang="fr-FR" baseline="-25000" dirty="0" smtClean="0"/>
              <a:t>2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3857628"/>
            <a:ext cx="4643470" cy="195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36"/>
          <p:cNvCxnSpPr/>
          <p:nvPr/>
        </p:nvCxnSpPr>
        <p:spPr>
          <a:xfrm rot="10800000" flipV="1">
            <a:off x="2928926" y="3071810"/>
            <a:ext cx="714380" cy="160848"/>
          </a:xfrm>
          <a:prstGeom prst="line">
            <a:avLst/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0" y="3429000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Volume </a:t>
            </a:r>
          </a:p>
          <a:p>
            <a:r>
              <a:rPr lang="fr-FR" dirty="0" err="1" smtClean="0"/>
              <a:t>Delimited</a:t>
            </a:r>
            <a:r>
              <a:rPr lang="fr-FR" dirty="0" smtClean="0"/>
              <a:t> by a </a:t>
            </a:r>
          </a:p>
          <a:p>
            <a:r>
              <a:rPr lang="fr-FR" dirty="0" err="1" smtClean="0"/>
              <a:t>closed</a:t>
            </a:r>
            <a:r>
              <a:rPr lang="fr-FR" dirty="0" smtClean="0"/>
              <a:t> surface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8596" y="1000108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The flux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field</a:t>
            </a:r>
            <a:r>
              <a:rPr lang="fr-FR" b="1" dirty="0" smtClean="0"/>
              <a:t> </a:t>
            </a:r>
            <a:r>
              <a:rPr lang="fr-FR" b="1" dirty="0" err="1" smtClean="0"/>
              <a:t>crossing</a:t>
            </a:r>
            <a:r>
              <a:rPr lang="fr-FR" b="1" dirty="0" smtClean="0"/>
              <a:t> a </a:t>
            </a:r>
            <a:r>
              <a:rPr lang="fr-FR" b="1" dirty="0" err="1" smtClean="0"/>
              <a:t>closed</a:t>
            </a:r>
            <a:r>
              <a:rPr lang="fr-FR" b="1" dirty="0" smtClean="0"/>
              <a:t> surface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equal</a:t>
            </a:r>
            <a:r>
              <a:rPr lang="fr-FR" b="1" dirty="0" smtClean="0"/>
              <a:t> to the </a:t>
            </a:r>
            <a:r>
              <a:rPr lang="fr-FR" b="1" dirty="0" err="1" smtClean="0"/>
              <a:t>electric</a:t>
            </a:r>
            <a:r>
              <a:rPr lang="fr-FR" b="1" dirty="0" smtClean="0"/>
              <a:t> charge </a:t>
            </a:r>
            <a:r>
              <a:rPr lang="fr-FR" b="1" dirty="0" err="1" smtClean="0"/>
              <a:t>inside</a:t>
            </a:r>
            <a:r>
              <a:rPr lang="fr-FR" b="1" dirty="0" smtClean="0"/>
              <a:t> the volume </a:t>
            </a:r>
            <a:r>
              <a:rPr lang="fr-FR" b="1" dirty="0" err="1" smtClean="0"/>
              <a:t>delimited</a:t>
            </a:r>
            <a:r>
              <a:rPr lang="fr-FR" b="1" dirty="0" smtClean="0"/>
              <a:t> by the </a:t>
            </a:r>
            <a:r>
              <a:rPr lang="fr-FR" b="1" dirty="0" err="1" smtClean="0"/>
              <a:t>closed</a:t>
            </a:r>
            <a:r>
              <a:rPr lang="fr-FR" b="1" dirty="0" smtClean="0"/>
              <a:t> surface </a:t>
            </a:r>
            <a:r>
              <a:rPr lang="fr-FR" b="1" dirty="0" err="1" smtClean="0"/>
              <a:t>divided</a:t>
            </a:r>
            <a:r>
              <a:rPr lang="fr-FR" b="1" dirty="0" smtClean="0"/>
              <a:t> by espilon0</a:t>
            </a:r>
            <a:endParaRPr lang="fr-FR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357430"/>
            <a:ext cx="571504" cy="83004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48" name="Groupe 47"/>
          <p:cNvGrpSpPr/>
          <p:nvPr/>
        </p:nvGrpSpPr>
        <p:grpSpPr>
          <a:xfrm>
            <a:off x="2786050" y="2571744"/>
            <a:ext cx="285752" cy="285752"/>
            <a:chOff x="6858016" y="2285992"/>
            <a:chExt cx="285752" cy="285752"/>
          </a:xfrm>
        </p:grpSpPr>
        <p:cxnSp>
          <p:nvCxnSpPr>
            <p:cNvPr id="45" name="Connecteur droit 4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/>
          <p:cNvGrpSpPr/>
          <p:nvPr/>
        </p:nvGrpSpPr>
        <p:grpSpPr>
          <a:xfrm>
            <a:off x="3571868" y="2571744"/>
            <a:ext cx="285752" cy="285752"/>
            <a:chOff x="6858016" y="2285992"/>
            <a:chExt cx="285752" cy="285752"/>
          </a:xfrm>
        </p:grpSpPr>
        <p:cxnSp>
          <p:nvCxnSpPr>
            <p:cNvPr id="52" name="Connecteur droit 5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64"/>
          <p:cNvGrpSpPr/>
          <p:nvPr/>
        </p:nvGrpSpPr>
        <p:grpSpPr>
          <a:xfrm>
            <a:off x="3214678" y="2500306"/>
            <a:ext cx="285752" cy="285752"/>
            <a:chOff x="6858016" y="2285992"/>
            <a:chExt cx="285752" cy="285752"/>
          </a:xfrm>
        </p:grpSpPr>
        <p:cxnSp>
          <p:nvCxnSpPr>
            <p:cNvPr id="70" name="Connecteur droit 69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e 74"/>
          <p:cNvGrpSpPr/>
          <p:nvPr/>
        </p:nvGrpSpPr>
        <p:grpSpPr>
          <a:xfrm>
            <a:off x="3000364" y="3429000"/>
            <a:ext cx="285752" cy="285752"/>
            <a:chOff x="6858016" y="2285992"/>
            <a:chExt cx="285752" cy="285752"/>
          </a:xfrm>
        </p:grpSpPr>
        <p:cxnSp>
          <p:nvCxnSpPr>
            <p:cNvPr id="82" name="Connecteur droit 8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e 83"/>
          <p:cNvGrpSpPr/>
          <p:nvPr/>
        </p:nvGrpSpPr>
        <p:grpSpPr>
          <a:xfrm>
            <a:off x="2357422" y="3357562"/>
            <a:ext cx="285752" cy="285752"/>
            <a:chOff x="6858016" y="2285992"/>
            <a:chExt cx="285752" cy="285752"/>
          </a:xfrm>
        </p:grpSpPr>
        <p:cxnSp>
          <p:nvCxnSpPr>
            <p:cNvPr id="85" name="Connecteur droit 8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Forme libre 86"/>
          <p:cNvSpPr/>
          <p:nvPr/>
        </p:nvSpPr>
        <p:spPr>
          <a:xfrm rot="3047645">
            <a:off x="3951124" y="2917758"/>
            <a:ext cx="235710" cy="168862"/>
          </a:xfrm>
          <a:custGeom>
            <a:avLst/>
            <a:gdLst>
              <a:gd name="connsiteX0" fmla="*/ 0 w 235710"/>
              <a:gd name="connsiteY0" fmla="*/ 70250 h 168862"/>
              <a:gd name="connsiteX1" fmla="*/ 26894 w 235710"/>
              <a:gd name="connsiteY1" fmla="*/ 159897 h 168862"/>
              <a:gd name="connsiteX2" fmla="*/ 53788 w 235710"/>
              <a:gd name="connsiteY2" fmla="*/ 168862 h 168862"/>
              <a:gd name="connsiteX3" fmla="*/ 98612 w 235710"/>
              <a:gd name="connsiteY3" fmla="*/ 159897 h 168862"/>
              <a:gd name="connsiteX4" fmla="*/ 206188 w 235710"/>
              <a:gd name="connsiteY4" fmla="*/ 150932 h 168862"/>
              <a:gd name="connsiteX5" fmla="*/ 215153 w 235710"/>
              <a:gd name="connsiteY5" fmla="*/ 124038 h 168862"/>
              <a:gd name="connsiteX6" fmla="*/ 206188 w 235710"/>
              <a:gd name="connsiteY6" fmla="*/ 25426 h 168862"/>
              <a:gd name="connsiteX7" fmla="*/ 35859 w 235710"/>
              <a:gd name="connsiteY7" fmla="*/ 34391 h 168862"/>
              <a:gd name="connsiteX8" fmla="*/ 26894 w 235710"/>
              <a:gd name="connsiteY8" fmla="*/ 61285 h 168862"/>
              <a:gd name="connsiteX9" fmla="*/ 0 w 235710"/>
              <a:gd name="connsiteY9" fmla="*/ 70250 h 16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710" h="168862">
                <a:moveTo>
                  <a:pt x="0" y="70250"/>
                </a:moveTo>
                <a:cubicBezTo>
                  <a:pt x="0" y="86685"/>
                  <a:pt x="592" y="138855"/>
                  <a:pt x="26894" y="159897"/>
                </a:cubicBezTo>
                <a:cubicBezTo>
                  <a:pt x="34273" y="165800"/>
                  <a:pt x="44823" y="165874"/>
                  <a:pt x="53788" y="168862"/>
                </a:cubicBezTo>
                <a:cubicBezTo>
                  <a:pt x="68729" y="165874"/>
                  <a:pt x="83479" y="161677"/>
                  <a:pt x="98612" y="159897"/>
                </a:cubicBezTo>
                <a:cubicBezTo>
                  <a:pt x="134348" y="155693"/>
                  <a:pt x="171796" y="161514"/>
                  <a:pt x="206188" y="150932"/>
                </a:cubicBezTo>
                <a:cubicBezTo>
                  <a:pt x="215220" y="148153"/>
                  <a:pt x="212165" y="133003"/>
                  <a:pt x="215153" y="124038"/>
                </a:cubicBezTo>
                <a:cubicBezTo>
                  <a:pt x="212165" y="91167"/>
                  <a:pt x="235710" y="40187"/>
                  <a:pt x="206188" y="25426"/>
                </a:cubicBezTo>
                <a:cubicBezTo>
                  <a:pt x="155335" y="0"/>
                  <a:pt x="91610" y="23241"/>
                  <a:pt x="35859" y="34391"/>
                </a:cubicBezTo>
                <a:cubicBezTo>
                  <a:pt x="26593" y="36244"/>
                  <a:pt x="31756" y="53182"/>
                  <a:pt x="26894" y="61285"/>
                </a:cubicBezTo>
                <a:cubicBezTo>
                  <a:pt x="17184" y="77469"/>
                  <a:pt x="0" y="53815"/>
                  <a:pt x="0" y="70250"/>
                </a:cubicBez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droit avec flèche 89"/>
          <p:cNvCxnSpPr/>
          <p:nvPr/>
        </p:nvCxnSpPr>
        <p:spPr>
          <a:xfrm flipV="1">
            <a:off x="4071934" y="2786058"/>
            <a:ext cx="428628" cy="21431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500562" y="250030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858148" y="785794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4" idx="0"/>
            </p:cNvCxnSpPr>
            <p:nvPr/>
          </p:nvCxnSpPr>
          <p:spPr>
            <a:xfrm>
              <a:off x="5715008" y="2285992"/>
              <a:ext cx="1357322" cy="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1928794" y="2143116"/>
            <a:ext cx="3429024" cy="2501124"/>
            <a:chOff x="1357290" y="857232"/>
            <a:chExt cx="3429024" cy="2501124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214282" y="928670"/>
            <a:ext cx="392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Cylinder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volume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14554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428868"/>
            <a:ext cx="409574" cy="64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786058"/>
            <a:ext cx="473390" cy="6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3071810"/>
            <a:ext cx="369248" cy="661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4572008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457200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4" y="450057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5404" y="450057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2285992"/>
            <a:ext cx="97032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43702" y="1357298"/>
            <a:ext cx="231131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2786059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2285992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14942" y="3571876"/>
            <a:ext cx="795335" cy="48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>
            <a:stCxn id="2051" idx="2"/>
          </p:cNvCxnSpPr>
          <p:nvPr/>
        </p:nvCxnSpPr>
        <p:spPr>
          <a:xfrm rot="16200000" flipH="1">
            <a:off x="2677493" y="324900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857620" y="3500437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285749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036611" y="3036091"/>
            <a:ext cx="1928826" cy="158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ylindre 93"/>
          <p:cNvSpPr/>
          <p:nvPr/>
        </p:nvSpPr>
        <p:spPr>
          <a:xfrm>
            <a:off x="285720" y="2643182"/>
            <a:ext cx="571504" cy="2000264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96"/>
          <p:cNvCxnSpPr/>
          <p:nvPr/>
        </p:nvCxnSpPr>
        <p:spPr>
          <a:xfrm rot="5400000">
            <a:off x="-606461" y="367823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71472" y="3571876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392906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235743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5" name="Groupe 39"/>
          <p:cNvGrpSpPr/>
          <p:nvPr/>
        </p:nvGrpSpPr>
        <p:grpSpPr>
          <a:xfrm>
            <a:off x="1857356" y="2000240"/>
            <a:ext cx="3429024" cy="2501124"/>
            <a:chOff x="1357290" y="857232"/>
            <a:chExt cx="3429024" cy="2501124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71"/>
          <p:cNvGrpSpPr/>
          <p:nvPr/>
        </p:nvGrpSpPr>
        <p:grpSpPr>
          <a:xfrm>
            <a:off x="5786446" y="2214554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2928934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2214554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2143116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4357694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082" y="428625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2714620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496" y="2857496"/>
            <a:ext cx="369093" cy="59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6710" y="2857496"/>
            <a:ext cx="1214446" cy="4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85918" y="2928934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>
            <a:stCxn id="2061" idx="2"/>
          </p:cNvCxnSpPr>
          <p:nvPr/>
        </p:nvCxnSpPr>
        <p:spPr>
          <a:xfrm rot="5400000">
            <a:off x="3852260" y="3524844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429651" y="3357563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ylindre 94"/>
          <p:cNvSpPr/>
          <p:nvPr/>
        </p:nvSpPr>
        <p:spPr>
          <a:xfrm>
            <a:off x="285720" y="2357430"/>
            <a:ext cx="642942" cy="2143140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285720" y="2357430"/>
            <a:ext cx="642942" cy="285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98"/>
          <p:cNvCxnSpPr/>
          <p:nvPr/>
        </p:nvCxnSpPr>
        <p:spPr>
          <a:xfrm rot="5400000">
            <a:off x="-535023" y="3392487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2910" y="3429000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214282" y="928670"/>
            <a:ext cx="392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Cylinder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surface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35"/>
          <p:cNvGrpSpPr/>
          <p:nvPr/>
        </p:nvGrpSpPr>
        <p:grpSpPr>
          <a:xfrm>
            <a:off x="4500562" y="107154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858148" y="785794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4" idx="0"/>
            </p:cNvCxnSpPr>
            <p:nvPr/>
          </p:nvCxnSpPr>
          <p:spPr>
            <a:xfrm>
              <a:off x="5715008" y="2285992"/>
              <a:ext cx="1357322" cy="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6"/>
          <p:cNvGrpSpPr/>
          <p:nvPr/>
        </p:nvGrpSpPr>
        <p:grpSpPr>
          <a:xfrm>
            <a:off x="1928794" y="714356"/>
            <a:ext cx="3429024" cy="2501124"/>
            <a:chOff x="1357290" y="857232"/>
            <a:chExt cx="3429024" cy="2501124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357190" y="428604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volume 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00034" y="3429000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surface </a:t>
            </a:r>
            <a:endParaRPr lang="fr-FR" dirty="0"/>
          </a:p>
        </p:txBody>
      </p:sp>
      <p:grpSp>
        <p:nvGrpSpPr>
          <p:cNvPr id="5" name="Groupe 39"/>
          <p:cNvGrpSpPr/>
          <p:nvPr/>
        </p:nvGrpSpPr>
        <p:grpSpPr>
          <a:xfrm>
            <a:off x="1857356" y="3714752"/>
            <a:ext cx="3429024" cy="2501124"/>
            <a:chOff x="1357290" y="857232"/>
            <a:chExt cx="3429024" cy="2501124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/>
            <p:cNvSpPr/>
            <p:nvPr/>
          </p:nvSpPr>
          <p:spPr>
            <a:xfrm rot="16200000" flipH="1">
              <a:off x="2786050" y="1071546"/>
              <a:ext cx="2214578" cy="1785950"/>
            </a:xfrm>
            <a:prstGeom prst="arc">
              <a:avLst>
                <a:gd name="adj1" fmla="val 16200000"/>
                <a:gd name="adj2" fmla="val 193744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785794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000108"/>
            <a:ext cx="409574" cy="64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1357298"/>
            <a:ext cx="473390" cy="6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1643050"/>
            <a:ext cx="369248" cy="661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3143248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314324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4" y="307181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5404" y="307181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857232"/>
            <a:ext cx="97032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10513" y="1428736"/>
            <a:ext cx="173348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1357299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857232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14942" y="2143116"/>
            <a:ext cx="795335" cy="48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>
            <a:stCxn id="2051" idx="2"/>
          </p:cNvCxnSpPr>
          <p:nvPr/>
        </p:nvCxnSpPr>
        <p:spPr>
          <a:xfrm rot="16200000" flipH="1">
            <a:off x="2677493" y="182024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857620" y="2071677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142873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822428" y="1964522"/>
            <a:ext cx="642944" cy="571504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71"/>
          <p:cNvGrpSpPr/>
          <p:nvPr/>
        </p:nvGrpSpPr>
        <p:grpSpPr>
          <a:xfrm>
            <a:off x="5786446" y="3929066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4643446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86380" y="3929066"/>
            <a:ext cx="628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857628"/>
            <a:ext cx="598024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8992" y="607220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600076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4429132"/>
            <a:ext cx="31080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00496" y="4572008"/>
            <a:ext cx="369093" cy="59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86710" y="4572008"/>
            <a:ext cx="1214446" cy="4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785918" y="4643446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>
            <a:stCxn id="2061" idx="2"/>
          </p:cNvCxnSpPr>
          <p:nvPr/>
        </p:nvCxnSpPr>
        <p:spPr>
          <a:xfrm rot="5400000">
            <a:off x="3852260" y="5239356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429651" y="5072075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ylindre 93"/>
          <p:cNvSpPr/>
          <p:nvPr/>
        </p:nvSpPr>
        <p:spPr>
          <a:xfrm>
            <a:off x="285720" y="1214422"/>
            <a:ext cx="571504" cy="2000264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Cylindre 94"/>
          <p:cNvSpPr/>
          <p:nvPr/>
        </p:nvSpPr>
        <p:spPr>
          <a:xfrm>
            <a:off x="285720" y="4071942"/>
            <a:ext cx="642942" cy="2143140"/>
          </a:xfrm>
          <a:prstGeom prst="can">
            <a:avLst>
              <a:gd name="adj" fmla="val 38003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/>
          <p:cNvSpPr/>
          <p:nvPr/>
        </p:nvSpPr>
        <p:spPr>
          <a:xfrm>
            <a:off x="285720" y="4071942"/>
            <a:ext cx="642942" cy="285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96"/>
          <p:cNvCxnSpPr/>
          <p:nvPr/>
        </p:nvCxnSpPr>
        <p:spPr>
          <a:xfrm rot="5400000">
            <a:off x="-606461" y="224947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 rot="5400000">
            <a:off x="-535023" y="5106999"/>
            <a:ext cx="2357454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>
            <a:off x="571472" y="2143116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642910" y="5143512"/>
            <a:ext cx="857256" cy="28575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250030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92867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" name="Groupe 35"/>
          <p:cNvGrpSpPr/>
          <p:nvPr/>
        </p:nvGrpSpPr>
        <p:grpSpPr>
          <a:xfrm>
            <a:off x="4500562" y="2643182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750594" y="822704"/>
              <a:ext cx="1643868" cy="3000396"/>
            </a:xfrm>
            <a:prstGeom prst="arc">
              <a:avLst>
                <a:gd name="adj1" fmla="val 16200000"/>
                <a:gd name="adj2" fmla="val 19701117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1" idx="2"/>
            </p:cNvCxnSpPr>
            <p:nvPr/>
          </p:nvCxnSpPr>
          <p:spPr>
            <a:xfrm>
              <a:off x="5715008" y="2285992"/>
              <a:ext cx="1375042" cy="27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6"/>
          <p:cNvGrpSpPr/>
          <p:nvPr/>
        </p:nvGrpSpPr>
        <p:grpSpPr>
          <a:xfrm>
            <a:off x="1928794" y="2143116"/>
            <a:ext cx="3429024" cy="2644000"/>
            <a:chOff x="1357290" y="714356"/>
            <a:chExt cx="3429024" cy="2644000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678893" y="1035827"/>
              <a:ext cx="2428892" cy="1785950"/>
            </a:xfrm>
            <a:prstGeom prst="arc">
              <a:avLst>
                <a:gd name="adj1" fmla="val 16200000"/>
                <a:gd name="adj2" fmla="val 20231188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4714884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464344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404" y="4643446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/>
          <p:nvPr/>
        </p:nvCxnSpPr>
        <p:spPr>
          <a:xfrm rot="16200000" flipH="1">
            <a:off x="2677493" y="3391880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786182" y="3786190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3000371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643833" y="3714753"/>
            <a:ext cx="714382" cy="42862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64344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2500306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2571744"/>
            <a:ext cx="428628" cy="61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3057984"/>
            <a:ext cx="642942" cy="7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4480" y="3143248"/>
            <a:ext cx="40761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7818" y="2214554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16" y="2357430"/>
            <a:ext cx="927439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3570" y="3500438"/>
            <a:ext cx="37110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43570" y="2857496"/>
            <a:ext cx="33337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6776" y="3143248"/>
            <a:ext cx="445524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" name="Ellipse 104"/>
          <p:cNvSpPr/>
          <p:nvPr/>
        </p:nvSpPr>
        <p:spPr>
          <a:xfrm>
            <a:off x="428596" y="2928934"/>
            <a:ext cx="928694" cy="928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8" name="Connecteur droit 107"/>
          <p:cNvCxnSpPr/>
          <p:nvPr/>
        </p:nvCxnSpPr>
        <p:spPr>
          <a:xfrm rot="16200000" flipV="1">
            <a:off x="285720" y="2786058"/>
            <a:ext cx="642942" cy="6429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50030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2" name="Connecteur droit 111"/>
          <p:cNvCxnSpPr>
            <a:stCxn id="105" idx="3"/>
          </p:cNvCxnSpPr>
          <p:nvPr/>
        </p:nvCxnSpPr>
        <p:spPr>
          <a:xfrm rot="5400000" flipH="1" flipV="1">
            <a:off x="600319" y="3393281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785786" y="3500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214282" y="928670"/>
            <a:ext cx="3683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Sphere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volume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5720" y="571480"/>
            <a:ext cx="314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types of </a:t>
            </a:r>
            <a:r>
              <a:rPr lang="fr-FR" sz="2400" b="1" dirty="0" err="1" smtClean="0"/>
              <a:t>electricity</a:t>
            </a:r>
            <a:endParaRPr lang="fr-FR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2428860" y="2071678"/>
            <a:ext cx="33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Vitreous</a:t>
            </a:r>
            <a:r>
              <a:rPr lang="fr-FR" b="1" dirty="0" smtClean="0"/>
              <a:t> </a:t>
            </a:r>
            <a:r>
              <a:rPr lang="fr-FR" b="1" dirty="0" err="1" smtClean="0"/>
              <a:t>electricity</a:t>
            </a:r>
            <a:r>
              <a:rPr lang="fr-FR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smtClean="0"/>
              <a:t>glass</a:t>
            </a:r>
            <a:endParaRPr lang="fr-FR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2357422" y="1214422"/>
            <a:ext cx="34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Resineous</a:t>
            </a:r>
            <a:r>
              <a:rPr lang="fr-FR" b="1" dirty="0" smtClean="0"/>
              <a:t>  </a:t>
            </a:r>
            <a:r>
              <a:rPr lang="fr-FR" b="1" dirty="0" err="1" smtClean="0"/>
              <a:t>electricity</a:t>
            </a:r>
            <a:r>
              <a:rPr lang="fr-FR" b="1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err="1" smtClean="0"/>
              <a:t>amber</a:t>
            </a:r>
            <a:endParaRPr lang="fr-FR" b="1" u="sng" dirty="0"/>
          </a:p>
        </p:txBody>
      </p:sp>
      <p:pic>
        <p:nvPicPr>
          <p:cNvPr id="11" name="Picture 4" descr="Charles François de Cisternay du Fa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1143008" cy="1446846"/>
          </a:xfrm>
          <a:prstGeom prst="rect">
            <a:avLst/>
          </a:prstGeom>
          <a:noFill/>
        </p:spPr>
      </p:pic>
      <p:sp>
        <p:nvSpPr>
          <p:cNvPr id="12" name="ZoneTexte 5"/>
          <p:cNvSpPr txBox="1">
            <a:spLocks noChangeArrowheads="1"/>
          </p:cNvSpPr>
          <p:nvPr/>
        </p:nvSpPr>
        <p:spPr bwMode="auto">
          <a:xfrm>
            <a:off x="214282" y="2571744"/>
            <a:ext cx="2143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Du </a:t>
            </a:r>
            <a:r>
              <a:rPr lang="fr-FR" b="1" i="1" dirty="0" err="1" smtClean="0"/>
              <a:t>Fay</a:t>
            </a:r>
            <a:r>
              <a:rPr lang="fr-FR" b="1" i="1" dirty="0" smtClean="0"/>
              <a:t>  </a:t>
            </a:r>
            <a:endParaRPr lang="fr-FR" b="1" i="1" dirty="0"/>
          </a:p>
          <a:p>
            <a:pPr algn="ctr"/>
            <a:r>
              <a:rPr lang="fr-FR" b="1" i="1" dirty="0" smtClean="0"/>
              <a:t>1698-1739</a:t>
            </a:r>
            <a:endParaRPr lang="fr-FR" b="1" i="1" dirty="0"/>
          </a:p>
        </p:txBody>
      </p:sp>
      <p:pic>
        <p:nvPicPr>
          <p:cNvPr id="13" name="Picture 2" descr="Résultat de recherche d'images pour &quot;ambr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857232"/>
            <a:ext cx="1546515" cy="1171544"/>
          </a:xfrm>
          <a:prstGeom prst="rect">
            <a:avLst/>
          </a:prstGeom>
          <a:noFill/>
        </p:spPr>
      </p:pic>
      <p:pic>
        <p:nvPicPr>
          <p:cNvPr id="14" name="Picture 4" descr="Résultat de recherche d'images pour &quot;baton de verr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2000240"/>
            <a:ext cx="928694" cy="928694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3571868" y="64291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seen</a:t>
            </a:r>
            <a:r>
              <a:rPr lang="fr-FR" sz="2000" b="1" i="1" dirty="0" smtClean="0">
                <a:solidFill>
                  <a:srgbClr val="FF0000"/>
                </a:solidFill>
              </a:rPr>
              <a:t> as a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fluid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28596" y="3214686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6116" y="3214686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</a:t>
            </a:r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5072066" y="3214686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 and </a:t>
            </a:r>
          </a:p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ATTRACTION</a:t>
            </a:r>
            <a:endParaRPr lang="fr-FR" b="1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3143240" y="4286256"/>
            <a:ext cx="2428892" cy="1505562"/>
            <a:chOff x="500034" y="4066578"/>
            <a:chExt cx="2428892" cy="1505562"/>
          </a:xfrm>
        </p:grpSpPr>
        <p:sp>
          <p:nvSpPr>
            <p:cNvPr id="22" name="Ellipse 21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endCxn id="23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6572264" y="4214818"/>
            <a:ext cx="1500198" cy="1577000"/>
            <a:chOff x="857224" y="3995140"/>
            <a:chExt cx="1500198" cy="1577000"/>
          </a:xfrm>
        </p:grpSpPr>
        <p:sp>
          <p:nvSpPr>
            <p:cNvPr id="29" name="Ellipse 28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857356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 rot="10800000" flipV="1">
              <a:off x="1071538" y="5281024"/>
              <a:ext cx="500066" cy="6952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rot="10800000">
              <a:off x="1714480" y="5281024"/>
              <a:ext cx="428628" cy="536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29" idx="0"/>
            </p:cNvCxnSpPr>
            <p:nvPr/>
          </p:nvCxnSpPr>
          <p:spPr>
            <a:xfrm rot="5400000" flipH="1" flipV="1">
              <a:off x="837234" y="4265163"/>
              <a:ext cx="1076934" cy="5368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>
              <a:endCxn id="30" idx="0"/>
            </p:cNvCxnSpPr>
            <p:nvPr/>
          </p:nvCxnSpPr>
          <p:spPr>
            <a:xfrm rot="16200000" flipH="1">
              <a:off x="1337300" y="4301985"/>
              <a:ext cx="1076934" cy="463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285720" y="4286256"/>
            <a:ext cx="2428892" cy="1505562"/>
            <a:chOff x="500034" y="4066578"/>
            <a:chExt cx="2428892" cy="1505562"/>
          </a:xfrm>
        </p:grpSpPr>
        <p:sp>
          <p:nvSpPr>
            <p:cNvPr id="38" name="Ellipse 37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>
              <a:endCxn id="39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914" name="Picture 2" descr="RÃ©sultat de recherche d'images pour &quot;ambre rÃ©sin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857232"/>
            <a:ext cx="715222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" name="Groupe 39"/>
          <p:cNvGrpSpPr/>
          <p:nvPr/>
        </p:nvGrpSpPr>
        <p:grpSpPr>
          <a:xfrm>
            <a:off x="1857356" y="2714620"/>
            <a:ext cx="3000396" cy="2143140"/>
            <a:chOff x="1357290" y="1215216"/>
            <a:chExt cx="3000396" cy="2143140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71"/>
          <p:cNvGrpSpPr/>
          <p:nvPr/>
        </p:nvGrpSpPr>
        <p:grpSpPr>
          <a:xfrm>
            <a:off x="5786446" y="2570950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3285330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471409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4642652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/>
          <p:nvPr/>
        </p:nvCxnSpPr>
        <p:spPr>
          <a:xfrm rot="5400000">
            <a:off x="3852260" y="3881240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286775" y="3713959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c 90"/>
          <p:cNvSpPr/>
          <p:nvPr/>
        </p:nvSpPr>
        <p:spPr>
          <a:xfrm rot="16200000" flipH="1">
            <a:off x="3178959" y="2535231"/>
            <a:ext cx="2428892" cy="1785950"/>
          </a:xfrm>
          <a:prstGeom prst="arc">
            <a:avLst>
              <a:gd name="adj1" fmla="val 16200000"/>
              <a:gd name="adj2" fmla="val 20231188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285330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2570950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570950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285330"/>
            <a:ext cx="461962" cy="63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43900" y="2785264"/>
            <a:ext cx="574240" cy="7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72132" y="3071016"/>
            <a:ext cx="376145" cy="70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6" name="Ellipse 105"/>
          <p:cNvSpPr/>
          <p:nvPr/>
        </p:nvSpPr>
        <p:spPr>
          <a:xfrm>
            <a:off x="357158" y="3142454"/>
            <a:ext cx="928694" cy="928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9" name="Connecteur droit 108"/>
          <p:cNvCxnSpPr/>
          <p:nvPr/>
        </p:nvCxnSpPr>
        <p:spPr>
          <a:xfrm rot="16200000" flipV="1">
            <a:off x="250001" y="3035297"/>
            <a:ext cx="642942" cy="57150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7158" y="2713826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7" name="Connecteur droit 116"/>
          <p:cNvCxnSpPr/>
          <p:nvPr/>
        </p:nvCxnSpPr>
        <p:spPr>
          <a:xfrm rot="5400000" flipH="1" flipV="1">
            <a:off x="535753" y="3606801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642910" y="37139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214282" y="928670"/>
            <a:ext cx="3683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Sphere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charged</a:t>
            </a:r>
            <a:r>
              <a:rPr lang="fr-FR" sz="2400" b="1" dirty="0" smtClean="0"/>
              <a:t> in surface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III.3a) Electric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created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by an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infinite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cylinder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charged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volume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" name="Groupe 35"/>
          <p:cNvGrpSpPr/>
          <p:nvPr/>
        </p:nvGrpSpPr>
        <p:grpSpPr>
          <a:xfrm>
            <a:off x="4500562" y="1071546"/>
            <a:ext cx="5929354" cy="3428230"/>
            <a:chOff x="4143372" y="1215216"/>
            <a:chExt cx="5929354" cy="3428230"/>
          </a:xfrm>
        </p:grpSpPr>
        <p:cxnSp>
          <p:nvCxnSpPr>
            <p:cNvPr id="19" name="Connecteur droit avec flèche 18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4143372" y="1643050"/>
              <a:ext cx="3214710" cy="3000396"/>
            </a:xfrm>
            <a:prstGeom prst="arc">
              <a:avLst>
                <a:gd name="adj1" fmla="val 16138749"/>
                <a:gd name="adj2" fmla="val 19693770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rot="16200000" flipH="1">
              <a:off x="7750594" y="822704"/>
              <a:ext cx="1643868" cy="3000396"/>
            </a:xfrm>
            <a:prstGeom prst="arc">
              <a:avLst>
                <a:gd name="adj1" fmla="val 16200000"/>
                <a:gd name="adj2" fmla="val 19701117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/>
            <p:cNvCxnSpPr>
              <a:endCxn id="21" idx="2"/>
            </p:cNvCxnSpPr>
            <p:nvPr/>
          </p:nvCxnSpPr>
          <p:spPr>
            <a:xfrm>
              <a:off x="5715008" y="2285992"/>
              <a:ext cx="1375042" cy="27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21" idx="2"/>
            </p:cNvCxnSpPr>
            <p:nvPr/>
          </p:nvCxnSpPr>
          <p:spPr>
            <a:xfrm rot="5400000">
              <a:off x="6666459" y="2719657"/>
              <a:ext cx="829462" cy="1772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6"/>
          <p:cNvGrpSpPr/>
          <p:nvPr/>
        </p:nvGrpSpPr>
        <p:grpSpPr>
          <a:xfrm>
            <a:off x="1928794" y="571480"/>
            <a:ext cx="3429024" cy="2644000"/>
            <a:chOff x="1357290" y="714356"/>
            <a:chExt cx="3429024" cy="2644000"/>
          </a:xfrm>
        </p:grpSpPr>
        <p:cxnSp>
          <p:nvCxnSpPr>
            <p:cNvPr id="10" name="Connecteur droit avec flèche 9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/>
            <p:cNvSpPr/>
            <p:nvPr/>
          </p:nvSpPr>
          <p:spPr>
            <a:xfrm rot="16200000" flipH="1">
              <a:off x="2678893" y="1035827"/>
              <a:ext cx="2428892" cy="1785950"/>
            </a:xfrm>
            <a:prstGeom prst="arc">
              <a:avLst>
                <a:gd name="adj1" fmla="val 16200000"/>
                <a:gd name="adj2" fmla="val 20231188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flipV="1">
              <a:off x="1643042" y="1928802"/>
              <a:ext cx="1357322" cy="1214446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357190" y="428604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Sphere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volume 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00034" y="3429000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Sphere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in surface </a:t>
            </a:r>
            <a:endParaRPr lang="fr-FR" dirty="0"/>
          </a:p>
        </p:txBody>
      </p:sp>
      <p:grpSp>
        <p:nvGrpSpPr>
          <p:cNvPr id="5" name="Groupe 39"/>
          <p:cNvGrpSpPr/>
          <p:nvPr/>
        </p:nvGrpSpPr>
        <p:grpSpPr>
          <a:xfrm>
            <a:off x="1857356" y="4072736"/>
            <a:ext cx="3000396" cy="2143140"/>
            <a:chOff x="1357290" y="1215216"/>
            <a:chExt cx="3000396" cy="2143140"/>
          </a:xfrm>
        </p:grpSpPr>
        <p:cxnSp>
          <p:nvCxnSpPr>
            <p:cNvPr id="41" name="Connecteur droit avec flèche 40"/>
            <p:cNvCxnSpPr/>
            <p:nvPr/>
          </p:nvCxnSpPr>
          <p:spPr>
            <a:xfrm rot="5400000" flipH="1" flipV="1">
              <a:off x="571472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1357290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1643042" y="3143248"/>
              <a:ext cx="1357322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>
              <a:off x="2393141" y="2536025"/>
              <a:ext cx="1214446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rot="10800000">
              <a:off x="1643042" y="1928802"/>
              <a:ext cx="13573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314324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3071810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404" y="3071810"/>
            <a:ext cx="25881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3" name="Connecteur droit avec flèche 62"/>
          <p:cNvCxnSpPr/>
          <p:nvPr/>
        </p:nvCxnSpPr>
        <p:spPr>
          <a:xfrm rot="16200000" flipH="1">
            <a:off x="2677493" y="1820244"/>
            <a:ext cx="493339" cy="152403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rot="10800000" flipV="1">
            <a:off x="3786182" y="2214554"/>
            <a:ext cx="571504" cy="428627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5400000">
            <a:off x="6786578" y="1428735"/>
            <a:ext cx="285753" cy="142876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7643833" y="2143117"/>
            <a:ext cx="714382" cy="42862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71"/>
          <p:cNvGrpSpPr/>
          <p:nvPr/>
        </p:nvGrpSpPr>
        <p:grpSpPr>
          <a:xfrm>
            <a:off x="5786446" y="3929066"/>
            <a:ext cx="4643470" cy="2214578"/>
            <a:chOff x="5429256" y="1143778"/>
            <a:chExt cx="4643470" cy="2214578"/>
          </a:xfrm>
        </p:grpSpPr>
        <p:cxnSp>
          <p:nvCxnSpPr>
            <p:cNvPr id="73" name="Connecteur droit avec flèche 72"/>
            <p:cNvCxnSpPr/>
            <p:nvPr/>
          </p:nvCxnSpPr>
          <p:spPr>
            <a:xfrm rot="5400000" flipH="1" flipV="1">
              <a:off x="4643438" y="2285992"/>
              <a:ext cx="21431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/>
            <p:nvPr/>
          </p:nvCxnSpPr>
          <p:spPr>
            <a:xfrm>
              <a:off x="5429256" y="3143248"/>
              <a:ext cx="3000396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c 75"/>
            <p:cNvSpPr/>
            <p:nvPr/>
          </p:nvSpPr>
          <p:spPr>
            <a:xfrm rot="16200000" flipH="1">
              <a:off x="7858148" y="357960"/>
              <a:ext cx="1428760" cy="3000396"/>
            </a:xfrm>
            <a:prstGeom prst="arc">
              <a:avLst>
                <a:gd name="adj1" fmla="val 16200000"/>
                <a:gd name="adj2" fmla="val 137749"/>
              </a:avLst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8" name="Connecteur droit 77"/>
            <p:cNvCxnSpPr>
              <a:stCxn id="76" idx="0"/>
            </p:cNvCxnSpPr>
            <p:nvPr/>
          </p:nvCxnSpPr>
          <p:spPr>
            <a:xfrm rot="16200000" flipH="1">
              <a:off x="6429786" y="2500704"/>
              <a:ext cx="128508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Connecteur droit 78"/>
          <p:cNvCxnSpPr/>
          <p:nvPr/>
        </p:nvCxnSpPr>
        <p:spPr>
          <a:xfrm>
            <a:off x="6072198" y="4643446"/>
            <a:ext cx="1357322" cy="1588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6072206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8082" y="6000768"/>
            <a:ext cx="2397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9" name="Connecteur droit avec flèche 88"/>
          <p:cNvCxnSpPr/>
          <p:nvPr/>
        </p:nvCxnSpPr>
        <p:spPr>
          <a:xfrm rot="5400000">
            <a:off x="3852260" y="5239356"/>
            <a:ext cx="409583" cy="255985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5400000">
            <a:off x="8286775" y="5072075"/>
            <a:ext cx="357192" cy="71438"/>
          </a:xfrm>
          <a:prstGeom prst="straightConnector1">
            <a:avLst/>
          </a:prstGeom>
          <a:ln w="158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071810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928670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1000108"/>
            <a:ext cx="428628" cy="61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1486348"/>
            <a:ext cx="642942" cy="7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14480" y="1571612"/>
            <a:ext cx="40761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7818" y="642918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16" y="785794"/>
            <a:ext cx="927439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3570" y="1928802"/>
            <a:ext cx="37110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43570" y="1285860"/>
            <a:ext cx="33337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6776" y="1571612"/>
            <a:ext cx="445524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" name="Arc 90"/>
          <p:cNvSpPr/>
          <p:nvPr/>
        </p:nvSpPr>
        <p:spPr>
          <a:xfrm rot="16200000" flipH="1">
            <a:off x="3178959" y="3893347"/>
            <a:ext cx="2428892" cy="1785950"/>
          </a:xfrm>
          <a:prstGeom prst="arc">
            <a:avLst>
              <a:gd name="adj1" fmla="val 16200000"/>
              <a:gd name="adj2" fmla="val 20231188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Picture 1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85918" y="4643446"/>
            <a:ext cx="3162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3929066"/>
            <a:ext cx="5810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3929066"/>
            <a:ext cx="58609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286248" y="4643446"/>
            <a:ext cx="461962" cy="63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143900" y="4143380"/>
            <a:ext cx="574240" cy="7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572132" y="4429132"/>
            <a:ext cx="376145" cy="70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" name="Ellipse 104"/>
          <p:cNvSpPr/>
          <p:nvPr/>
        </p:nvSpPr>
        <p:spPr>
          <a:xfrm>
            <a:off x="428596" y="1357298"/>
            <a:ext cx="928694" cy="928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Ellipse 105"/>
          <p:cNvSpPr/>
          <p:nvPr/>
        </p:nvSpPr>
        <p:spPr>
          <a:xfrm>
            <a:off x="357158" y="4500570"/>
            <a:ext cx="928694" cy="928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8" name="Connecteur droit 107"/>
          <p:cNvCxnSpPr/>
          <p:nvPr/>
        </p:nvCxnSpPr>
        <p:spPr>
          <a:xfrm rot="16200000" flipV="1">
            <a:off x="285720" y="1214422"/>
            <a:ext cx="642942" cy="64294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 rot="16200000" flipV="1">
            <a:off x="250001" y="4393413"/>
            <a:ext cx="642942" cy="57150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71942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928670"/>
            <a:ext cx="223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2" name="Connecteur droit 111"/>
          <p:cNvCxnSpPr>
            <a:stCxn id="105" idx="3"/>
          </p:cNvCxnSpPr>
          <p:nvPr/>
        </p:nvCxnSpPr>
        <p:spPr>
          <a:xfrm rot="5400000" flipH="1" flipV="1">
            <a:off x="600319" y="1821645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 rot="5400000" flipH="1" flipV="1">
            <a:off x="535753" y="4964917"/>
            <a:ext cx="292624" cy="364062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785786" y="19288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642910" y="507207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-253175" y="2253383"/>
            <a:ext cx="4721127" cy="3357586"/>
          </a:xfrm>
          <a:prstGeom prst="rect">
            <a:avLst/>
          </a:prstGeom>
          <a:noFill/>
        </p:spPr>
      </p:pic>
      <p:pic>
        <p:nvPicPr>
          <p:cNvPr id="2054" name="Picture 6" descr="RÃ©sultat de recherche d'images pour &quot;circuit Ã©lectroniqu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1928802"/>
            <a:ext cx="3964809" cy="2643206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357158" y="500042"/>
            <a:ext cx="337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V</a:t>
            </a:r>
            <a:r>
              <a:rPr lang="fr-FR" b="1" baseline="-25000" dirty="0" smtClean="0"/>
              <a:t>1</a:t>
            </a:r>
            <a:r>
              <a:rPr lang="fr-FR" b="1" dirty="0" smtClean="0"/>
              <a:t> on </a:t>
            </a:r>
            <a:r>
              <a:rPr lang="fr-FR" b="1" dirty="0" err="1" smtClean="0"/>
              <a:t>internal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  <a:p>
            <a:r>
              <a:rPr lang="fr-FR" b="1" dirty="0" smtClean="0"/>
              <a:t>(radius R1)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3929058" y="1714488"/>
            <a:ext cx="3399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V</a:t>
            </a:r>
            <a:r>
              <a:rPr lang="fr-FR" b="1" baseline="-25000" dirty="0" smtClean="0"/>
              <a:t>2</a:t>
            </a:r>
            <a:r>
              <a:rPr lang="fr-FR" b="1" dirty="0" smtClean="0"/>
              <a:t> on </a:t>
            </a:r>
            <a:r>
              <a:rPr lang="fr-FR" b="1" dirty="0" err="1" smtClean="0"/>
              <a:t>external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  <a:p>
            <a:r>
              <a:rPr lang="fr-FR" b="1" dirty="0" smtClean="0"/>
              <a:t>(radius R2)</a:t>
            </a:r>
            <a:endParaRPr lang="fr-FR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rot="5400000">
            <a:off x="1429522" y="1427942"/>
            <a:ext cx="1143008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10800000">
            <a:off x="3500430" y="1928802"/>
            <a:ext cx="500066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6572264" y="4143380"/>
            <a:ext cx="1714511" cy="1714512"/>
          </a:xfrm>
          <a:prstGeom prst="rect">
            <a:avLst/>
          </a:prstGeom>
          <a:noFill/>
        </p:spPr>
      </p:pic>
      <p:cxnSp>
        <p:nvCxnSpPr>
          <p:cNvPr id="13" name="Connecteur droit avec flèche 12"/>
          <p:cNvCxnSpPr/>
          <p:nvPr/>
        </p:nvCxnSpPr>
        <p:spPr>
          <a:xfrm rot="10800000">
            <a:off x="6215074" y="3429000"/>
            <a:ext cx="1071570" cy="85725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rot="10800000">
            <a:off x="5572132" y="3786190"/>
            <a:ext cx="1428760" cy="11430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Cylindric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142844" y="642918"/>
            <a:ext cx="7781599" cy="4941363"/>
            <a:chOff x="500034" y="642918"/>
            <a:chExt cx="7781599" cy="4941363"/>
          </a:xfrm>
        </p:grpSpPr>
        <p:grpSp>
          <p:nvGrpSpPr>
            <p:cNvPr id="2" name="Groupe 21"/>
            <p:cNvGrpSpPr/>
            <p:nvPr/>
          </p:nvGrpSpPr>
          <p:grpSpPr>
            <a:xfrm>
              <a:off x="1500166" y="785794"/>
              <a:ext cx="571504" cy="1643074"/>
              <a:chOff x="6000760" y="3571876"/>
              <a:chExt cx="642942" cy="2286016"/>
            </a:xfrm>
          </p:grpSpPr>
          <p:sp>
            <p:nvSpPr>
              <p:cNvPr id="16" name="Cylindre 15"/>
              <p:cNvSpPr/>
              <p:nvPr/>
            </p:nvSpPr>
            <p:spPr>
              <a:xfrm>
                <a:off x="6000760" y="3571876"/>
                <a:ext cx="642942" cy="2286016"/>
              </a:xfrm>
              <a:prstGeom prst="can">
                <a:avLst>
                  <a:gd name="adj" fmla="val 2918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6000760" y="3571876"/>
                <a:ext cx="642942" cy="21771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Cylindre 16"/>
            <p:cNvSpPr/>
            <p:nvPr/>
          </p:nvSpPr>
          <p:spPr>
            <a:xfrm>
              <a:off x="500034" y="642918"/>
              <a:ext cx="2571768" cy="2071702"/>
            </a:xfrm>
            <a:prstGeom prst="can">
              <a:avLst>
                <a:gd name="adj" fmla="val 29183"/>
              </a:avLst>
            </a:prstGeom>
            <a:solidFill>
              <a:schemeClr val="accent1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2"/>
            <p:cNvGrpSpPr/>
            <p:nvPr/>
          </p:nvGrpSpPr>
          <p:grpSpPr>
            <a:xfrm>
              <a:off x="1571604" y="2857496"/>
              <a:ext cx="5214975" cy="2500329"/>
              <a:chOff x="5429256" y="858027"/>
              <a:chExt cx="5214975" cy="2500329"/>
            </a:xfrm>
          </p:grpSpPr>
          <p:cxnSp>
            <p:nvCxnSpPr>
              <p:cNvPr id="24" name="Connecteur droit avec flèche 23"/>
              <p:cNvCxnSpPr/>
              <p:nvPr/>
            </p:nvCxnSpPr>
            <p:spPr>
              <a:xfrm rot="5400000" flipH="1" flipV="1">
                <a:off x="4750198" y="2393546"/>
                <a:ext cx="1928826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5429256" y="3143248"/>
                <a:ext cx="3000396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/>
              <p:cNvSpPr/>
              <p:nvPr/>
            </p:nvSpPr>
            <p:spPr>
              <a:xfrm rot="16200000" flipH="1">
                <a:off x="7465239" y="-463576"/>
                <a:ext cx="1857389" cy="4500595"/>
              </a:xfrm>
              <a:prstGeom prst="arc">
                <a:avLst>
                  <a:gd name="adj1" fmla="val 16130138"/>
                  <a:gd name="adj2" fmla="val 903758"/>
                </a:avLst>
              </a:prstGeom>
              <a:ln w="285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26"/>
              <p:cNvCxnSpPr/>
              <p:nvPr/>
            </p:nvCxnSpPr>
            <p:spPr>
              <a:xfrm rot="16200000" flipH="1">
                <a:off x="5429654" y="2429264"/>
                <a:ext cx="1428759" cy="7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eur droit 27"/>
            <p:cNvCxnSpPr/>
            <p:nvPr/>
          </p:nvCxnSpPr>
          <p:spPr>
            <a:xfrm>
              <a:off x="1857356" y="3714751"/>
              <a:ext cx="428628" cy="1588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1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3214686"/>
              <a:ext cx="523879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7" name="Connecteur droit 36"/>
            <p:cNvCxnSpPr/>
            <p:nvPr/>
          </p:nvCxnSpPr>
          <p:spPr>
            <a:xfrm rot="16200000" flipH="1">
              <a:off x="2500696" y="4428734"/>
              <a:ext cx="1428759" cy="79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1357290" y="357187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357290" y="428625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214546" y="521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>
              <a:off x="1785918" y="1714488"/>
              <a:ext cx="2071702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rot="5400000" flipH="1">
              <a:off x="2527829" y="3830097"/>
              <a:ext cx="33515" cy="137446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3071802" y="52149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4643438" y="492919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z</a:t>
              </a:r>
              <a:endParaRPr lang="fr-FR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929058" y="157161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z</a:t>
              </a:r>
              <a:endParaRPr lang="fr-FR" dirty="0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86578" y="1000108"/>
              <a:ext cx="1495055" cy="60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428868"/>
            <a:ext cx="4948250" cy="82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3857620" y="1643050"/>
            <a:ext cx="4720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Difference</a:t>
            </a:r>
            <a:r>
              <a:rPr lang="fr-FR" b="1" dirty="0" smtClean="0"/>
              <a:t> of </a:t>
            </a:r>
            <a:r>
              <a:rPr lang="fr-FR" b="1" dirty="0" err="1" smtClean="0"/>
              <a:t>Potential</a:t>
            </a:r>
            <a:r>
              <a:rPr lang="fr-FR" b="1" dirty="0" smtClean="0"/>
              <a:t>  ∆V= V</a:t>
            </a:r>
            <a:r>
              <a:rPr lang="fr-FR" b="1" baseline="-25000" dirty="0" smtClean="0"/>
              <a:t>1</a:t>
            </a:r>
            <a:r>
              <a:rPr lang="fr-FR" b="1" dirty="0" smtClean="0"/>
              <a:t> –V</a:t>
            </a:r>
            <a:r>
              <a:rPr lang="fr-FR" b="1" baseline="-25000" dirty="0" smtClean="0"/>
              <a:t>2</a:t>
            </a:r>
            <a:r>
              <a:rPr lang="fr-FR" b="1" dirty="0" smtClean="0"/>
              <a:t>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</a:p>
          <a:p>
            <a:r>
              <a:rPr lang="fr-FR" b="1" dirty="0" smtClean="0"/>
              <a:t>the </a:t>
            </a:r>
            <a:r>
              <a:rPr lang="fr-FR" b="1" dirty="0" err="1" smtClean="0"/>
              <a:t>internal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r>
              <a:rPr lang="fr-FR" b="1" dirty="0" smtClean="0"/>
              <a:t> and the </a:t>
            </a:r>
            <a:r>
              <a:rPr lang="fr-FR" b="1" dirty="0" err="1" smtClean="0"/>
              <a:t>external</a:t>
            </a:r>
            <a:r>
              <a:rPr lang="fr-FR" b="1" dirty="0" smtClean="0"/>
              <a:t> </a:t>
            </a:r>
            <a:r>
              <a:rPr lang="fr-FR" b="1" dirty="0" err="1" smtClean="0"/>
              <a:t>cylinder</a:t>
            </a:r>
            <a:endParaRPr lang="fr-FR" b="1" dirty="0" smtClean="0"/>
          </a:p>
        </p:txBody>
      </p:sp>
      <p:sp>
        <p:nvSpPr>
          <p:cNvPr id="33" name="ZoneTexte 32"/>
          <p:cNvSpPr txBox="1"/>
          <p:nvPr/>
        </p:nvSpPr>
        <p:spPr>
          <a:xfrm>
            <a:off x="4143372" y="571480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assume </a:t>
            </a:r>
            <a:r>
              <a:rPr lang="fr-FR" dirty="0" err="1" smtClean="0"/>
              <a:t>cylinder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 on the surface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negligible</a:t>
            </a:r>
            <a:r>
              <a:rPr lang="fr-FR" dirty="0" smtClean="0"/>
              <a:t> </a:t>
            </a:r>
            <a:r>
              <a:rPr lang="fr-FR" dirty="0" err="1" smtClean="0"/>
              <a:t>thickness</a:t>
            </a:r>
            <a:endParaRPr lang="fr-FR" dirty="0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4500570"/>
            <a:ext cx="1214446" cy="775896"/>
          </a:xfrm>
          <a:prstGeom prst="rect">
            <a:avLst/>
          </a:prstGeom>
          <a:noFill/>
          <a:ln w="349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3286124"/>
            <a:ext cx="3500462" cy="105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2" name="Connecteur droit avec flèche 41"/>
          <p:cNvCxnSpPr/>
          <p:nvPr/>
        </p:nvCxnSpPr>
        <p:spPr>
          <a:xfrm rot="5400000">
            <a:off x="2321703" y="1678769"/>
            <a:ext cx="1500198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3286116" y="1142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9454" y="4500570"/>
            <a:ext cx="1928794" cy="76447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5429256" y="5500702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h=2cm</a:t>
            </a:r>
          </a:p>
          <a:p>
            <a:r>
              <a:rPr lang="fr-FR" dirty="0" smtClean="0"/>
              <a:t>R2= 1 cm           </a:t>
            </a:r>
            <a:r>
              <a:rPr lang="fr-FR" b="1" dirty="0" smtClean="0"/>
              <a:t>C=1.6  10</a:t>
            </a:r>
            <a:r>
              <a:rPr lang="fr-FR" b="1" baseline="30000" dirty="0" smtClean="0"/>
              <a:t>-12</a:t>
            </a:r>
            <a:r>
              <a:rPr lang="fr-FR" b="1" dirty="0" smtClean="0"/>
              <a:t>  F</a:t>
            </a:r>
          </a:p>
          <a:p>
            <a:r>
              <a:rPr lang="fr-FR" dirty="0" smtClean="0"/>
              <a:t>R1= 5 mm</a:t>
            </a:r>
            <a:endParaRPr lang="fr-FR" dirty="0"/>
          </a:p>
        </p:txBody>
      </p:sp>
      <p:pic>
        <p:nvPicPr>
          <p:cNvPr id="51" name="Picture 4" descr="RÃ©sultat de recherche d'images pour &quot;cylindric capacitor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800000">
            <a:off x="4357686" y="5357826"/>
            <a:ext cx="1000131" cy="1000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Earth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a 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4857784" cy="3643338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7715272" y="185736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Ionosphere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857496"/>
            <a:ext cx="29622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Arc 18"/>
          <p:cNvSpPr/>
          <p:nvPr/>
        </p:nvSpPr>
        <p:spPr>
          <a:xfrm>
            <a:off x="4429124" y="2214554"/>
            <a:ext cx="4000528" cy="3929090"/>
          </a:xfrm>
          <a:prstGeom prst="arc">
            <a:avLst>
              <a:gd name="adj1" fmla="val 16160091"/>
              <a:gd name="adj2" fmla="val 567066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rot="5400000" flipH="1" flipV="1">
            <a:off x="5357818" y="3214686"/>
            <a:ext cx="2143140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6429388" y="4286256"/>
            <a:ext cx="2000264" cy="7143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42844" y="571480"/>
            <a:ext cx="6169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Ionisation </a:t>
            </a:r>
            <a:r>
              <a:rPr lang="fr-FR" b="1" dirty="0" err="1" smtClean="0"/>
              <a:t>processess</a:t>
            </a:r>
            <a:r>
              <a:rPr lang="fr-FR" b="1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an altitude of 80 km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r>
              <a:rPr lang="fr-FR" dirty="0" smtClean="0"/>
              <a:t> surface</a:t>
            </a:r>
          </a:p>
          <a:p>
            <a:endParaRPr lang="fr-FR" dirty="0" smtClean="0"/>
          </a:p>
          <a:p>
            <a:r>
              <a:rPr lang="fr-FR" dirty="0" smtClean="0"/>
              <a:t>Pressure ≈ 2 Pascal. UV radiation </a:t>
            </a:r>
            <a:r>
              <a:rPr lang="fr-FR" dirty="0" err="1" smtClean="0"/>
              <a:t>collide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molecules</a:t>
            </a:r>
            <a:endParaRPr lang="fr-FR" dirty="0" smtClean="0"/>
          </a:p>
          <a:p>
            <a:r>
              <a:rPr lang="fr-FR" dirty="0" smtClean="0"/>
              <a:t>Electrons are </a:t>
            </a:r>
            <a:r>
              <a:rPr lang="fr-FR" dirty="0" err="1" smtClean="0"/>
              <a:t>ejected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and positive ions </a:t>
            </a:r>
            <a:r>
              <a:rPr lang="fr-FR" dirty="0" err="1" smtClean="0"/>
              <a:t>remain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572000" y="2285992"/>
            <a:ext cx="571504" cy="364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3571876"/>
            <a:ext cx="5072066" cy="1588"/>
          </a:xfrm>
          <a:prstGeom prst="line">
            <a:avLst/>
          </a:prstGeom>
          <a:ln w="317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714480" y="2928934"/>
            <a:ext cx="200026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FF00"/>
                </a:solidFill>
              </a:rPr>
              <a:t>IONOSPHERE</a:t>
            </a:r>
            <a:endParaRPr lang="fr-FR" b="1" dirty="0">
              <a:solidFill>
                <a:srgbClr val="FFFF00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786578" y="1857364"/>
            <a:ext cx="214314" cy="214314"/>
            <a:chOff x="6858016" y="2285992"/>
            <a:chExt cx="285752" cy="285752"/>
          </a:xfrm>
        </p:grpSpPr>
        <p:cxnSp>
          <p:nvCxnSpPr>
            <p:cNvPr id="26" name="Connecteur droit 25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/>
          <p:cNvGrpSpPr/>
          <p:nvPr/>
        </p:nvGrpSpPr>
        <p:grpSpPr>
          <a:xfrm>
            <a:off x="7143768" y="2071678"/>
            <a:ext cx="214314" cy="214314"/>
            <a:chOff x="6858016" y="2285992"/>
            <a:chExt cx="285752" cy="285752"/>
          </a:xfrm>
        </p:grpSpPr>
        <p:cxnSp>
          <p:nvCxnSpPr>
            <p:cNvPr id="29" name="Connecteur droit 28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7429520" y="2214554"/>
            <a:ext cx="214314" cy="214314"/>
            <a:chOff x="6858016" y="2285992"/>
            <a:chExt cx="285752" cy="285752"/>
          </a:xfrm>
        </p:grpSpPr>
        <p:cxnSp>
          <p:nvCxnSpPr>
            <p:cNvPr id="32" name="Connecteur droit 3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7786710" y="2428868"/>
            <a:ext cx="214314" cy="214314"/>
            <a:chOff x="6858016" y="2285992"/>
            <a:chExt cx="285752" cy="28575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8072462" y="2643182"/>
            <a:ext cx="214314" cy="214314"/>
            <a:chOff x="6858016" y="2285992"/>
            <a:chExt cx="285752" cy="285752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/>
          <p:cNvGrpSpPr/>
          <p:nvPr/>
        </p:nvGrpSpPr>
        <p:grpSpPr>
          <a:xfrm>
            <a:off x="8286776" y="2928934"/>
            <a:ext cx="214314" cy="214314"/>
            <a:chOff x="6858016" y="2285992"/>
            <a:chExt cx="285752" cy="285752"/>
          </a:xfrm>
        </p:grpSpPr>
        <p:cxnSp>
          <p:nvCxnSpPr>
            <p:cNvPr id="41" name="Connecteur droit 40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/>
          <p:cNvGrpSpPr/>
          <p:nvPr/>
        </p:nvGrpSpPr>
        <p:grpSpPr>
          <a:xfrm>
            <a:off x="8429652" y="3286124"/>
            <a:ext cx="214314" cy="214314"/>
            <a:chOff x="6858016" y="2285992"/>
            <a:chExt cx="285752" cy="285752"/>
          </a:xfrm>
        </p:grpSpPr>
        <p:cxnSp>
          <p:nvCxnSpPr>
            <p:cNvPr id="44" name="Connecteur droit 43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>
            <a:off x="8501090" y="3714752"/>
            <a:ext cx="214314" cy="214314"/>
            <a:chOff x="6858016" y="2285992"/>
            <a:chExt cx="285752" cy="285752"/>
          </a:xfrm>
        </p:grpSpPr>
        <p:cxnSp>
          <p:nvCxnSpPr>
            <p:cNvPr id="47" name="Connecteur droit 46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7000892" y="121442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7286644" y="1000108"/>
            <a:ext cx="71438" cy="7143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6715140" y="928670"/>
            <a:ext cx="714380" cy="64294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8215338" y="1214422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8501090" y="785794"/>
            <a:ext cx="71438" cy="7143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8358214" y="1285860"/>
            <a:ext cx="214314" cy="214314"/>
            <a:chOff x="6858016" y="2285992"/>
            <a:chExt cx="285752" cy="285752"/>
          </a:xfrm>
        </p:grpSpPr>
        <p:cxnSp>
          <p:nvCxnSpPr>
            <p:cNvPr id="62" name="Connecteur droit 6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Connecteur droit avec flèche 64"/>
          <p:cNvCxnSpPr/>
          <p:nvPr/>
        </p:nvCxnSpPr>
        <p:spPr>
          <a:xfrm>
            <a:off x="5786446" y="1071546"/>
            <a:ext cx="92869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6072198" y="1071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UV</a:t>
            </a:r>
            <a:endParaRPr lang="fr-FR" dirty="0"/>
          </a:p>
        </p:txBody>
      </p:sp>
      <p:sp>
        <p:nvSpPr>
          <p:cNvPr id="69" name="Arc 68"/>
          <p:cNvSpPr/>
          <p:nvPr/>
        </p:nvSpPr>
        <p:spPr>
          <a:xfrm rot="13565653">
            <a:off x="8580880" y="269803"/>
            <a:ext cx="164098" cy="489616"/>
          </a:xfrm>
          <a:prstGeom prst="arc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/>
          <p:cNvCxnSpPr/>
          <p:nvPr/>
        </p:nvCxnSpPr>
        <p:spPr>
          <a:xfrm>
            <a:off x="8715404" y="821513"/>
            <a:ext cx="214314" cy="1191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III.5)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Earth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a capacitor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57224" y="5714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Ionosphere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2" y="1714488"/>
            <a:ext cx="3491229" cy="328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Arc 18"/>
          <p:cNvSpPr/>
          <p:nvPr/>
        </p:nvSpPr>
        <p:spPr>
          <a:xfrm>
            <a:off x="-785818" y="1071546"/>
            <a:ext cx="4714876" cy="4429156"/>
          </a:xfrm>
          <a:prstGeom prst="arc">
            <a:avLst>
              <a:gd name="adj1" fmla="val 16160091"/>
              <a:gd name="adj2" fmla="val 567066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>
            <a:off x="1571604" y="3500438"/>
            <a:ext cx="2357438" cy="8053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9" idx="0"/>
          </p:cNvCxnSpPr>
          <p:nvPr/>
        </p:nvCxnSpPr>
        <p:spPr>
          <a:xfrm rot="10800000" flipH="1" flipV="1">
            <a:off x="1545911" y="1071677"/>
            <a:ext cx="27563" cy="2415769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/>
          <p:cNvGrpSpPr/>
          <p:nvPr/>
        </p:nvGrpSpPr>
        <p:grpSpPr>
          <a:xfrm>
            <a:off x="2071670" y="857232"/>
            <a:ext cx="214314" cy="214314"/>
            <a:chOff x="6858016" y="2285992"/>
            <a:chExt cx="285752" cy="285752"/>
          </a:xfrm>
        </p:grpSpPr>
        <p:cxnSp>
          <p:nvCxnSpPr>
            <p:cNvPr id="20" name="Connecteur droit 19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00298" y="1000108"/>
            <a:ext cx="214314" cy="142876"/>
            <a:chOff x="6858016" y="2285992"/>
            <a:chExt cx="285752" cy="285752"/>
          </a:xfrm>
        </p:grpSpPr>
        <p:cxnSp>
          <p:nvCxnSpPr>
            <p:cNvPr id="25" name="Connecteur droit 2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droit 26"/>
          <p:cNvCxnSpPr/>
          <p:nvPr/>
        </p:nvCxnSpPr>
        <p:spPr>
          <a:xfrm>
            <a:off x="1643042" y="1857364"/>
            <a:ext cx="142876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2285984" y="2071678"/>
            <a:ext cx="214314" cy="7143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786050" y="2643182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3071802" y="3214686"/>
            <a:ext cx="214314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/>
          <p:cNvGrpSpPr/>
          <p:nvPr/>
        </p:nvGrpSpPr>
        <p:grpSpPr>
          <a:xfrm>
            <a:off x="3357554" y="1571612"/>
            <a:ext cx="214314" cy="214314"/>
            <a:chOff x="6858016" y="2285992"/>
            <a:chExt cx="285752" cy="285752"/>
          </a:xfrm>
        </p:grpSpPr>
        <p:cxnSp>
          <p:nvCxnSpPr>
            <p:cNvPr id="32" name="Connecteur droit 31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3643306" y="1857364"/>
            <a:ext cx="214314" cy="214314"/>
            <a:chOff x="6858016" y="2285992"/>
            <a:chExt cx="285752" cy="285752"/>
          </a:xfrm>
        </p:grpSpPr>
        <p:cxnSp>
          <p:nvCxnSpPr>
            <p:cNvPr id="35" name="Connecteur droit 34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>
            <a:off x="3000364" y="1214422"/>
            <a:ext cx="142876" cy="142876"/>
            <a:chOff x="6858016" y="2285992"/>
            <a:chExt cx="285752" cy="285752"/>
          </a:xfrm>
        </p:grpSpPr>
        <p:cxnSp>
          <p:nvCxnSpPr>
            <p:cNvPr id="38" name="Connecteur droit 37"/>
            <p:cNvCxnSpPr/>
            <p:nvPr/>
          </p:nvCxnSpPr>
          <p:spPr>
            <a:xfrm rot="5400000">
              <a:off x="6858810" y="2428074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6858016" y="2428868"/>
              <a:ext cx="285752" cy="15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rot="5400000">
            <a:off x="1821637" y="1535893"/>
            <a:ext cx="714380" cy="21431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rot="5400000">
            <a:off x="2607455" y="1821645"/>
            <a:ext cx="500066" cy="42862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 flipV="1">
            <a:off x="3000364" y="2643182"/>
            <a:ext cx="714380" cy="28575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5400000">
            <a:off x="1072332" y="1499380"/>
            <a:ext cx="714380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10800000">
            <a:off x="3143240" y="3643314"/>
            <a:ext cx="642942" cy="15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3857628"/>
            <a:ext cx="571504" cy="83004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65" name="Connecteur droit avec flèche 64"/>
          <p:cNvCxnSpPr/>
          <p:nvPr/>
        </p:nvCxnSpPr>
        <p:spPr>
          <a:xfrm>
            <a:off x="1571604" y="5500702"/>
            <a:ext cx="121444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1571604" y="5715016"/>
            <a:ext cx="228601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929198"/>
            <a:ext cx="485600" cy="4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5786454"/>
            <a:ext cx="1143008" cy="45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357298"/>
            <a:ext cx="857288" cy="31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1071546"/>
            <a:ext cx="1428760" cy="51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2264" y="1000108"/>
            <a:ext cx="1500198" cy="62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0628" y="2285992"/>
            <a:ext cx="3418101" cy="88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9255" y="3214686"/>
            <a:ext cx="187524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0" y="4643446"/>
            <a:ext cx="1214446" cy="77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000892" y="4286256"/>
            <a:ext cx="1700213" cy="7407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9" name="ZoneTexte 48"/>
          <p:cNvSpPr txBox="1"/>
          <p:nvPr/>
        </p:nvSpPr>
        <p:spPr>
          <a:xfrm>
            <a:off x="4000496" y="1857364"/>
            <a:ext cx="530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Potential</a:t>
            </a:r>
            <a:r>
              <a:rPr lang="fr-FR" b="1" dirty="0" smtClean="0"/>
              <a:t> </a:t>
            </a:r>
            <a:r>
              <a:rPr lang="fr-FR" b="1" dirty="0" err="1" smtClean="0"/>
              <a:t>difference</a:t>
            </a:r>
            <a:r>
              <a:rPr lang="fr-FR" b="1" dirty="0" smtClean="0"/>
              <a:t>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ground</a:t>
            </a:r>
            <a:r>
              <a:rPr lang="fr-FR" b="1" dirty="0" smtClean="0"/>
              <a:t> and </a:t>
            </a:r>
            <a:r>
              <a:rPr lang="fr-FR" b="1" dirty="0" err="1" smtClean="0"/>
              <a:t>ionosphere</a:t>
            </a:r>
            <a:endParaRPr lang="fr-FR" b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4357686" y="421481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Earth</a:t>
            </a:r>
            <a:r>
              <a:rPr lang="fr-FR" b="1" dirty="0" smtClean="0"/>
              <a:t> capacitance</a:t>
            </a:r>
            <a:endParaRPr lang="fr-FR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3714744" y="571480"/>
            <a:ext cx="489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Electric Field and </a:t>
            </a:r>
            <a:r>
              <a:rPr lang="fr-FR" b="1" dirty="0" err="1" smtClean="0"/>
              <a:t>potential</a:t>
            </a:r>
            <a:r>
              <a:rPr lang="fr-FR" b="1" dirty="0" smtClean="0"/>
              <a:t> </a:t>
            </a:r>
            <a:r>
              <a:rPr lang="fr-FR" b="1" dirty="0" err="1" smtClean="0"/>
              <a:t>created</a:t>
            </a:r>
            <a:r>
              <a:rPr lang="fr-FR" b="1" dirty="0" smtClean="0"/>
              <a:t> by a </a:t>
            </a:r>
            <a:r>
              <a:rPr lang="fr-FR" b="1" dirty="0" err="1" smtClean="0"/>
              <a:t>sphere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43900" y="5214950"/>
            <a:ext cx="785818" cy="50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143636" y="4643446"/>
            <a:ext cx="571504" cy="4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ZoneTexte 59"/>
          <p:cNvSpPr txBox="1"/>
          <p:nvPr/>
        </p:nvSpPr>
        <p:spPr>
          <a:xfrm>
            <a:off x="7143768" y="528638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Similar</a:t>
            </a:r>
            <a:r>
              <a:rPr lang="fr-FR" sz="1400" dirty="0" smtClean="0"/>
              <a:t> to</a:t>
            </a:r>
            <a:endParaRPr lang="fr-FR" sz="14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357686" y="5500702"/>
            <a:ext cx="4474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RT= 6371 km</a:t>
            </a:r>
          </a:p>
          <a:p>
            <a:r>
              <a:rPr lang="fr-FR" dirty="0" smtClean="0"/>
              <a:t>h =80 km               </a:t>
            </a:r>
            <a:r>
              <a:rPr lang="fr-FR" b="1" dirty="0" smtClean="0"/>
              <a:t>C= 56,4   </a:t>
            </a:r>
            <a:r>
              <a:rPr lang="fr-FR" b="1" dirty="0" err="1" smtClean="0"/>
              <a:t>mF</a:t>
            </a:r>
            <a:r>
              <a:rPr lang="fr-FR" b="1" dirty="0" smtClean="0"/>
              <a:t>  </a:t>
            </a:r>
          </a:p>
          <a:p>
            <a:r>
              <a:rPr lang="fr-FR" b="1" dirty="0" smtClean="0"/>
              <a:t>                               value of </a:t>
            </a:r>
            <a:r>
              <a:rPr lang="fr-FR" b="1" dirty="0" err="1" smtClean="0"/>
              <a:t>Earth</a:t>
            </a:r>
            <a:r>
              <a:rPr lang="fr-FR" b="1" dirty="0" smtClean="0"/>
              <a:t> </a:t>
            </a:r>
            <a:r>
              <a:rPr lang="fr-FR" b="1" dirty="0" err="1" smtClean="0"/>
              <a:t>capacity</a:t>
            </a:r>
            <a:r>
              <a:rPr lang="fr-FR" b="1" dirty="0" smtClean="0"/>
              <a:t> !!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9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42976" y="1142984"/>
            <a:ext cx="885831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600" dirty="0" smtClean="0"/>
          </a:p>
          <a:p>
            <a:endParaRPr lang="fr-FR" sz="1600" dirty="0" smtClean="0"/>
          </a:p>
          <a:p>
            <a:r>
              <a:rPr lang="en-US" sz="1600" b="1" dirty="0" smtClean="0"/>
              <a:t> </a:t>
            </a:r>
            <a:endParaRPr lang="fr-FR" sz="1600" dirty="0" smtClean="0"/>
          </a:p>
          <a:p>
            <a:r>
              <a:rPr lang="en-US" sz="2400" b="1" dirty="0" smtClean="0"/>
              <a:t>1) Electrostatic dipole</a:t>
            </a:r>
            <a:endParaRPr lang="fr-FR" sz="2400" dirty="0" smtClean="0"/>
          </a:p>
          <a:p>
            <a:pPr lvl="1"/>
            <a:r>
              <a:rPr lang="en-US" sz="2400" dirty="0" smtClean="0"/>
              <a:t>a- Potential and electric fields in the dipolar approximation</a:t>
            </a:r>
            <a:endParaRPr lang="fr-FR" sz="2400" dirty="0" smtClean="0"/>
          </a:p>
          <a:p>
            <a:pPr lvl="1"/>
            <a:r>
              <a:rPr lang="fr-FR" sz="2400" dirty="0" smtClean="0"/>
              <a:t>b- </a:t>
            </a:r>
            <a:r>
              <a:rPr lang="fr-FR" sz="2400" dirty="0" err="1" smtClean="0"/>
              <a:t>Molecules</a:t>
            </a:r>
            <a:r>
              <a:rPr lang="fr-FR" sz="2400" dirty="0" smtClean="0"/>
              <a:t>  </a:t>
            </a:r>
          </a:p>
          <a:p>
            <a:pPr lvl="1"/>
            <a:r>
              <a:rPr lang="fr-FR" sz="2400" dirty="0" smtClean="0"/>
              <a:t>c- </a:t>
            </a:r>
            <a:r>
              <a:rPr lang="fr-FR" sz="2400" dirty="0" err="1" smtClean="0"/>
              <a:t>Dipole</a:t>
            </a:r>
            <a:r>
              <a:rPr lang="fr-FR" sz="2400" dirty="0" smtClean="0"/>
              <a:t>-</a:t>
            </a:r>
            <a:r>
              <a:rPr lang="fr-FR" sz="2400" dirty="0" err="1" smtClean="0"/>
              <a:t>dipole</a:t>
            </a:r>
            <a:r>
              <a:rPr lang="fr-FR" sz="2400" dirty="0" smtClean="0"/>
              <a:t> interactions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2) Electrostatics of conductors</a:t>
            </a:r>
            <a:endParaRPr lang="fr-FR" sz="2400" dirty="0" smtClean="0">
              <a:solidFill>
                <a:srgbClr val="7030A0"/>
              </a:solidFill>
            </a:endParaRPr>
          </a:p>
          <a:p>
            <a:r>
              <a:rPr lang="en-US" sz="2400" b="1" dirty="0" smtClean="0">
                <a:solidFill>
                  <a:srgbClr val="7030A0"/>
                </a:solidFill>
              </a:rPr>
              <a:t>3) High Voltage breakdown</a:t>
            </a:r>
            <a:endParaRPr lang="fr-FR" sz="2400" dirty="0" smtClean="0">
              <a:solidFill>
                <a:srgbClr val="7030A0"/>
              </a:solidFill>
            </a:endParaRPr>
          </a:p>
          <a:p>
            <a:r>
              <a:rPr lang="en-US" sz="2400" b="1" dirty="0" smtClean="0">
                <a:solidFill>
                  <a:srgbClr val="7030A0"/>
                </a:solidFill>
              </a:rPr>
              <a:t>4) Electricity in the atmosphere (from Feynman lecture)</a:t>
            </a:r>
            <a:endParaRPr lang="fr-FR" sz="2400" dirty="0" smtClean="0">
              <a:solidFill>
                <a:srgbClr val="7030A0"/>
              </a:solidFill>
            </a:endParaRPr>
          </a:p>
          <a:p>
            <a:endParaRPr lang="fr-FR" sz="2400" b="1" dirty="0" smtClean="0">
              <a:solidFill>
                <a:srgbClr val="7030A0"/>
              </a:solidFill>
            </a:endParaRPr>
          </a:p>
          <a:p>
            <a:r>
              <a:rPr lang="fr-FR" sz="2400" b="1" i="1" dirty="0" smtClean="0">
                <a:solidFill>
                  <a:srgbClr val="7030A0"/>
                </a:solidFill>
              </a:rPr>
              <a:t>Due to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lake</a:t>
            </a:r>
            <a:r>
              <a:rPr lang="fr-FR" sz="2400" b="1" i="1" dirty="0" smtClean="0">
                <a:solidFill>
                  <a:srgbClr val="7030A0"/>
                </a:solidFill>
              </a:rPr>
              <a:t> of time, the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three</a:t>
            </a:r>
            <a:r>
              <a:rPr lang="fr-FR" sz="2400" b="1" i="1" dirty="0" smtClean="0">
                <a:solidFill>
                  <a:srgbClr val="7030A0"/>
                </a:solidFill>
              </a:rPr>
              <a:t> last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topics</a:t>
            </a:r>
            <a:r>
              <a:rPr lang="fr-FR" sz="2400" b="1" i="1" dirty="0" smtClean="0">
                <a:solidFill>
                  <a:srgbClr val="7030A0"/>
                </a:solidFill>
              </a:rPr>
              <a:t>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will</a:t>
            </a:r>
            <a:r>
              <a:rPr lang="fr-FR" sz="2400" b="1" i="1" dirty="0" smtClean="0">
                <a:solidFill>
                  <a:srgbClr val="7030A0"/>
                </a:solidFill>
              </a:rPr>
              <a:t> not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be</a:t>
            </a:r>
            <a:r>
              <a:rPr lang="fr-FR" sz="2400" b="1" i="1" dirty="0" smtClean="0">
                <a:solidFill>
                  <a:srgbClr val="7030A0"/>
                </a:solidFill>
              </a:rPr>
              <a:t> </a:t>
            </a:r>
            <a:r>
              <a:rPr lang="fr-FR" sz="2400" b="1" i="1" dirty="0" err="1" smtClean="0">
                <a:solidFill>
                  <a:srgbClr val="7030A0"/>
                </a:solidFill>
              </a:rPr>
              <a:t>seen</a:t>
            </a:r>
            <a:endParaRPr lang="fr-FR" sz="2400" b="1" i="1" dirty="0" smtClean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5852" y="642918"/>
            <a:ext cx="71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Chapter IV. – Some applications</a:t>
            </a:r>
            <a:endParaRPr lang="fr-FR" sz="2800" dirty="0" smtClean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000" y="1714488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 </a:t>
            </a:r>
            <a:endParaRPr lang="fr-FR" sz="1400" dirty="0" smtClean="0"/>
          </a:p>
          <a:p>
            <a:pPr lvl="1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27"/>
          <p:cNvCxnSpPr/>
          <p:nvPr/>
        </p:nvCxnSpPr>
        <p:spPr>
          <a:xfrm flipV="1">
            <a:off x="3214678" y="1285860"/>
            <a:ext cx="2857520" cy="250033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rot="5400000" flipH="1" flipV="1">
            <a:off x="4464843" y="2250273"/>
            <a:ext cx="2428892" cy="642942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357290" y="3786190"/>
            <a:ext cx="628654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07180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14942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rot="5400000" flipH="1" flipV="1">
            <a:off x="1858150" y="3429000"/>
            <a:ext cx="4856990" cy="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5400000" flipH="1" flipV="1">
            <a:off x="3929058" y="1643050"/>
            <a:ext cx="2500330" cy="178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928926" y="400050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-a/2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43504" y="4000504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+q </a:t>
            </a:r>
            <a:r>
              <a:rPr lang="fr-FR" dirty="0" err="1" smtClean="0"/>
              <a:t>at</a:t>
            </a:r>
            <a:endParaRPr lang="fr-FR" dirty="0" smtClean="0"/>
          </a:p>
          <a:p>
            <a:r>
              <a:rPr lang="fr-FR" dirty="0" smtClean="0"/>
              <a:t>a/2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858148" y="36433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786182" y="928670"/>
            <a:ext cx="27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286512" y="100010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M(</a:t>
            </a:r>
            <a:r>
              <a:rPr lang="fr-FR" dirty="0" err="1" smtClean="0"/>
              <a:t>x,y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071802" y="328612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14942" y="3357562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4000496" y="335756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</a:t>
            </a:r>
            <a:endParaRPr lang="fr-FR" dirty="0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3428992" y="5000636"/>
            <a:ext cx="200026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000760" y="528638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Dipolar</a:t>
            </a:r>
            <a:r>
              <a:rPr lang="fr-FR" dirty="0" smtClean="0"/>
              <a:t> moment:  p=</a:t>
            </a:r>
            <a:r>
              <a:rPr lang="fr-FR" dirty="0" err="1" smtClean="0"/>
              <a:t>qNP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7715272" y="5286388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8143900" y="5286388"/>
            <a:ext cx="28575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643438" y="257174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</a:t>
            </a:r>
            <a:endParaRPr lang="fr-FR" dirty="0"/>
          </a:p>
        </p:txBody>
      </p:sp>
      <p:sp>
        <p:nvSpPr>
          <p:cNvPr id="32" name="Arc 31"/>
          <p:cNvSpPr/>
          <p:nvPr/>
        </p:nvSpPr>
        <p:spPr>
          <a:xfrm>
            <a:off x="4357686" y="3429000"/>
            <a:ext cx="357190" cy="500066"/>
          </a:xfrm>
          <a:prstGeom prst="arc">
            <a:avLst>
              <a:gd name="adj1" fmla="val 16200000"/>
              <a:gd name="adj2" fmla="val 2117945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4714876" y="31432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7072330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IV.1.a)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dipolar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approximation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3759892" cy="2500330"/>
          </a:xfrm>
          <a:prstGeom prst="rect">
            <a:avLst/>
          </a:prstGeom>
          <a:noFill/>
        </p:spPr>
      </p:pic>
      <p:pic>
        <p:nvPicPr>
          <p:cNvPr id="28" name="Picture 6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214554"/>
            <a:ext cx="3467403" cy="2143140"/>
          </a:xfrm>
          <a:prstGeom prst="rect">
            <a:avLst/>
          </a:prstGeom>
          <a:noFill/>
        </p:spPr>
      </p:pic>
      <p:sp>
        <p:nvSpPr>
          <p:cNvPr id="32" name="ZoneTexte 31"/>
          <p:cNvSpPr txBox="1"/>
          <p:nvPr/>
        </p:nvSpPr>
        <p:spPr>
          <a:xfrm>
            <a:off x="571472" y="128586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Normal </a:t>
            </a:r>
            <a:r>
              <a:rPr lang="fr-FR" dirty="0" err="1" smtClean="0"/>
              <a:t>Dipole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4286248" y="1285860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Dipole</a:t>
            </a:r>
            <a:r>
              <a:rPr lang="fr-FR" dirty="0" smtClean="0"/>
              <a:t> in the </a:t>
            </a:r>
            <a:r>
              <a:rPr lang="fr-FR" dirty="0" err="1" smtClean="0"/>
              <a:t>dipolar</a:t>
            </a:r>
            <a:r>
              <a:rPr lang="fr-FR" dirty="0" smtClean="0"/>
              <a:t> approximation:  r&gt;&gt;a 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6000760" y="3643314"/>
            <a:ext cx="357190" cy="158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 flipH="1" flipV="1">
            <a:off x="5929322" y="2214554"/>
            <a:ext cx="1214446" cy="6429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072198" y="357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286512" y="214311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71472" y="64291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Field </a:t>
            </a:r>
            <a:r>
              <a:rPr lang="fr-FR" sz="2400" b="1" dirty="0" err="1" smtClean="0"/>
              <a:t>Lines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5000628" y="4929198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Not </a:t>
            </a:r>
            <a:r>
              <a:rPr lang="fr-FR" dirty="0" err="1" smtClean="0"/>
              <a:t>valid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approximated</a:t>
            </a:r>
            <a:r>
              <a:rPr lang="fr-FR" dirty="0" smtClean="0"/>
              <a:t> formula  close to </a:t>
            </a:r>
            <a:r>
              <a:rPr lang="fr-FR" dirty="0" err="1" smtClean="0"/>
              <a:t>r≈a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2143140" cy="11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428736"/>
            <a:ext cx="2452679" cy="1465237"/>
          </a:xfrm>
          <a:prstGeom prst="rect">
            <a:avLst/>
          </a:prstGeom>
          <a:noFill/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286256"/>
            <a:ext cx="2952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642910" y="1000108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28662" y="33575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Carbone </a:t>
            </a:r>
            <a:r>
              <a:rPr lang="fr-FR" b="1" dirty="0" err="1" smtClean="0"/>
              <a:t>dioxide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357818" y="785794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785786" y="1571612"/>
            <a:ext cx="214314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000760" y="1214422"/>
            <a:ext cx="85725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572132" y="250030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929322" y="164305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785786" y="4357694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357950" y="164305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3428992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357554" y="4357694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14348" y="4929198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2357422" y="2071678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2357422" y="2714620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5400000">
            <a:off x="2679687" y="2320917"/>
            <a:ext cx="500066" cy="1588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4572000" y="3786190"/>
            <a:ext cx="4200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Even</a:t>
            </a:r>
            <a:r>
              <a:rPr lang="fr-FR" b="1" dirty="0" smtClean="0"/>
              <a:t> in </a:t>
            </a:r>
            <a:r>
              <a:rPr lang="fr-FR" b="1" dirty="0" err="1" smtClean="0"/>
              <a:t>neutral</a:t>
            </a:r>
            <a:r>
              <a:rPr lang="fr-FR" b="1" dirty="0" smtClean="0"/>
              <a:t> </a:t>
            </a:r>
            <a:r>
              <a:rPr lang="fr-FR" b="1" dirty="0" err="1" smtClean="0"/>
              <a:t>molecules</a:t>
            </a:r>
            <a:endParaRPr lang="fr-FR" b="1" dirty="0" smtClean="0"/>
          </a:p>
          <a:p>
            <a:r>
              <a:rPr lang="fr-FR" b="1" dirty="0" smtClean="0"/>
              <a:t>Non </a:t>
            </a:r>
            <a:r>
              <a:rPr lang="fr-FR" b="1" dirty="0" err="1" smtClean="0"/>
              <a:t>homogeneous</a:t>
            </a:r>
            <a:r>
              <a:rPr lang="fr-FR" b="1" dirty="0" smtClean="0"/>
              <a:t> </a:t>
            </a:r>
            <a:r>
              <a:rPr lang="fr-FR" b="1" dirty="0" err="1" smtClean="0"/>
              <a:t>repartition</a:t>
            </a:r>
            <a:r>
              <a:rPr lang="fr-FR" b="1" dirty="0" smtClean="0"/>
              <a:t>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</a:p>
          <a:p>
            <a:r>
              <a:rPr lang="fr-FR" b="1" dirty="0" smtClean="0"/>
              <a:t>Charges due to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electronegativity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pic>
        <p:nvPicPr>
          <p:cNvPr id="7" name="Picture 2" descr="Résultat de recherche d'images pour &quot;stephen gr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928934"/>
            <a:ext cx="5218420" cy="2967046"/>
          </a:xfrm>
          <a:prstGeom prst="rect">
            <a:avLst/>
          </a:prstGeom>
          <a:noFill/>
        </p:spPr>
      </p:pic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357158" y="3071810"/>
            <a:ext cx="20717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Stephen Gray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1666-1736</a:t>
            </a:r>
            <a:endParaRPr lang="fr-FR" sz="2000" b="1" i="1" dirty="0"/>
          </a:p>
        </p:txBody>
      </p:sp>
      <p:pic>
        <p:nvPicPr>
          <p:cNvPr id="10" name="Picture 8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142984"/>
            <a:ext cx="1500198" cy="1867747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285720" y="571480"/>
            <a:ext cx="607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Propagation of </a:t>
            </a:r>
            <a:r>
              <a:rPr lang="fr-FR" sz="2400" b="1" dirty="0" err="1" smtClean="0"/>
              <a:t>electricity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conductor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insulator</a:t>
            </a:r>
            <a:endParaRPr lang="fr-FR" sz="2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571736" y="1142984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 </a:t>
            </a:r>
            <a:r>
              <a:rPr lang="fr-FR" sz="2000" dirty="0" smtClean="0"/>
              <a:t>One 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electricity</a:t>
            </a:r>
            <a:endParaRPr lang="fr-FR" sz="2000" dirty="0" smtClean="0"/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   existence of </a:t>
            </a:r>
            <a:r>
              <a:rPr lang="fr-FR" sz="2000" dirty="0" err="1" smtClean="0"/>
              <a:t>materials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fluids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    and </a:t>
            </a:r>
            <a:r>
              <a:rPr lang="fr-FR" sz="2000" dirty="0" err="1" smtClean="0"/>
              <a:t>others</a:t>
            </a:r>
            <a:r>
              <a:rPr lang="fr-FR" sz="2000" dirty="0" smtClean="0"/>
              <a:t> not.</a:t>
            </a:r>
          </a:p>
          <a:p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286512" y="2285992"/>
            <a:ext cx="241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Electrisation by contact</a:t>
            </a:r>
          </a:p>
          <a:p>
            <a:pPr algn="ctr"/>
            <a:r>
              <a:rPr lang="fr-FR" b="1" dirty="0" err="1" smtClean="0"/>
              <a:t>with</a:t>
            </a:r>
            <a:r>
              <a:rPr lang="fr-FR" b="1" dirty="0" smtClean="0"/>
              <a:t> a glass stick</a:t>
            </a:r>
            <a:endParaRPr lang="fr-FR" b="1" dirty="0"/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rot="5400000">
            <a:off x="6891610" y="2970168"/>
            <a:ext cx="639552" cy="5638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14282" y="4572008"/>
            <a:ext cx="29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The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fluid</a:t>
            </a:r>
            <a:r>
              <a:rPr lang="fr-FR" b="1" dirty="0" smtClean="0"/>
              <a:t> </a:t>
            </a:r>
            <a:r>
              <a:rPr lang="fr-FR" b="1" dirty="0" err="1" smtClean="0"/>
              <a:t>propagates</a:t>
            </a:r>
            <a:r>
              <a:rPr lang="fr-FR" b="1" dirty="0" smtClean="0"/>
              <a:t> </a:t>
            </a:r>
            <a:r>
              <a:rPr lang="fr-FR" b="1" dirty="0" err="1" smtClean="0"/>
              <a:t>until</a:t>
            </a:r>
            <a:r>
              <a:rPr lang="fr-FR" b="1" dirty="0" smtClean="0"/>
              <a:t> the </a:t>
            </a:r>
            <a:r>
              <a:rPr lang="fr-FR" b="1" dirty="0" err="1" smtClean="0"/>
              <a:t>sphere</a:t>
            </a:r>
            <a:r>
              <a:rPr lang="fr-FR" b="1" dirty="0" smtClean="0"/>
              <a:t> </a:t>
            </a:r>
            <a:r>
              <a:rPr lang="fr-FR" b="1" dirty="0" err="1" smtClean="0"/>
              <a:t>because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attracts</a:t>
            </a:r>
            <a:r>
              <a:rPr lang="fr-FR" b="1" dirty="0" smtClean="0"/>
              <a:t> </a:t>
            </a:r>
            <a:r>
              <a:rPr lang="fr-FR" b="1" dirty="0" err="1" smtClean="0"/>
              <a:t>little</a:t>
            </a:r>
            <a:r>
              <a:rPr lang="fr-FR" b="1" dirty="0" smtClean="0"/>
              <a:t> </a:t>
            </a:r>
            <a:r>
              <a:rPr lang="fr-FR" b="1" dirty="0" err="1" smtClean="0"/>
              <a:t>papers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17" name="Connecteur droit avec flèche 16"/>
          <p:cNvCxnSpPr>
            <a:stCxn id="15" idx="0"/>
          </p:cNvCxnSpPr>
          <p:nvPr/>
        </p:nvCxnSpPr>
        <p:spPr>
          <a:xfrm rot="5400000" flipH="1" flipV="1">
            <a:off x="2232397" y="3732604"/>
            <a:ext cx="285752" cy="13930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42" name="Picture 2" descr="RÃ©sultat de recherche d'images pour &quot;Ã©lectronegativit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642918"/>
            <a:ext cx="7238987" cy="54292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/>
          <p:cNvCxnSpPr/>
          <p:nvPr/>
        </p:nvCxnSpPr>
        <p:spPr>
          <a:xfrm>
            <a:off x="5643570" y="5786454"/>
            <a:ext cx="2214578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5643570" y="3786190"/>
            <a:ext cx="2214578" cy="158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2143140" cy="11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071546"/>
            <a:ext cx="2452679" cy="1465237"/>
          </a:xfrm>
          <a:prstGeom prst="rect">
            <a:avLst/>
          </a:prstGeom>
          <a:noFill/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286256"/>
            <a:ext cx="2952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11"/>
          <p:cNvSpPr txBox="1"/>
          <p:nvPr/>
        </p:nvSpPr>
        <p:spPr>
          <a:xfrm>
            <a:off x="642910" y="1000108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28662" y="33575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Carbone </a:t>
            </a:r>
            <a:r>
              <a:rPr lang="fr-FR" b="1" dirty="0" err="1" smtClean="0"/>
              <a:t>dioxide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357818" y="428604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785786" y="1571612"/>
            <a:ext cx="214314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4929190" y="285749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 Existence of </a:t>
            </a:r>
            <a:r>
              <a:rPr lang="fr-FR" b="1" dirty="0" err="1" smtClean="0">
                <a:solidFill>
                  <a:srgbClr val="FF0000"/>
                </a:solidFill>
              </a:rPr>
              <a:t>electrostatic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dipoles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1643050"/>
            <a:ext cx="6000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171448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5572132" y="214311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207167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2396" y="2071678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4000504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ZoneTexte 34"/>
          <p:cNvSpPr txBox="1"/>
          <p:nvPr/>
        </p:nvSpPr>
        <p:spPr>
          <a:xfrm>
            <a:off x="1785918" y="39290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4</a:t>
            </a:r>
            <a:endParaRPr lang="fr-FR" sz="2800" b="1" dirty="0"/>
          </a:p>
        </p:txBody>
      </p:sp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868" y="4572008"/>
            <a:ext cx="885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500570"/>
            <a:ext cx="885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Ellipse 36"/>
          <p:cNvSpPr/>
          <p:nvPr/>
        </p:nvSpPr>
        <p:spPr>
          <a:xfrm>
            <a:off x="5500694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7643834" y="3643314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5500694" y="3286124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7643834" y="3357562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42" name="Ellipse 41"/>
          <p:cNvSpPr/>
          <p:nvPr/>
        </p:nvSpPr>
        <p:spPr>
          <a:xfrm>
            <a:off x="5572132" y="5643578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7715272" y="5643578"/>
            <a:ext cx="285752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5572132" y="5286388"/>
            <a:ext cx="35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</a:p>
          <a:p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15272" y="5357826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cxnSp>
        <p:nvCxnSpPr>
          <p:cNvPr id="48" name="Connecteur droit avec flèche 47"/>
          <p:cNvCxnSpPr/>
          <p:nvPr/>
        </p:nvCxnSpPr>
        <p:spPr>
          <a:xfrm>
            <a:off x="5572132" y="4071942"/>
            <a:ext cx="2158320" cy="338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5715008" y="6072206"/>
            <a:ext cx="2158320" cy="3389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5286380" y="4286256"/>
            <a:ext cx="3677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N to P in </a:t>
            </a:r>
            <a:r>
              <a:rPr lang="fr-FR" dirty="0" err="1" smtClean="0"/>
              <a:t>Physics</a:t>
            </a: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BUT</a:t>
            </a:r>
          </a:p>
          <a:p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P to N in </a:t>
            </a:r>
            <a:r>
              <a:rPr lang="fr-FR" dirty="0" err="1" smtClean="0"/>
              <a:t>Chemistry</a:t>
            </a:r>
            <a:r>
              <a:rPr lang="fr-FR" dirty="0" smtClean="0"/>
              <a:t>…..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6500826" y="53578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µ</a:t>
            </a:r>
            <a:endParaRPr lang="fr-FR" dirty="0"/>
          </a:p>
        </p:txBody>
      </p:sp>
      <p:sp>
        <p:nvSpPr>
          <p:cNvPr id="61" name="ZoneTexte 60"/>
          <p:cNvSpPr txBox="1"/>
          <p:nvPr/>
        </p:nvSpPr>
        <p:spPr>
          <a:xfrm>
            <a:off x="6429388" y="33575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6357950" y="3429000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6429388" y="5357826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rot="10800000">
            <a:off x="1142976" y="285749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0800000" flipV="1">
            <a:off x="5214942" y="1428736"/>
            <a:ext cx="785818" cy="4984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643702" y="1428736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2285984" y="5214950"/>
            <a:ext cx="114300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1000100" y="5214950"/>
            <a:ext cx="114300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7158" y="571480"/>
            <a:ext cx="20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Hydrogen</a:t>
            </a:r>
            <a:r>
              <a:rPr lang="fr-FR" b="1" dirty="0" smtClean="0"/>
              <a:t> </a:t>
            </a:r>
            <a:r>
              <a:rPr lang="fr-FR" b="1" dirty="0" err="1" smtClean="0"/>
              <a:t>Chloride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357158" y="4071942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Water </a:t>
            </a:r>
            <a:endParaRPr lang="fr-FR" b="1" dirty="0"/>
          </a:p>
        </p:txBody>
      </p:sp>
      <p:grpSp>
        <p:nvGrpSpPr>
          <p:cNvPr id="26" name="Groupe 25"/>
          <p:cNvGrpSpPr/>
          <p:nvPr/>
        </p:nvGrpSpPr>
        <p:grpSpPr>
          <a:xfrm>
            <a:off x="857224" y="1214422"/>
            <a:ext cx="1714512" cy="785818"/>
            <a:chOff x="500034" y="1214422"/>
            <a:chExt cx="2243149" cy="1101614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1472" y="1214422"/>
              <a:ext cx="2143140" cy="1101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00034" y="1214422"/>
              <a:ext cx="2143140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137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1357298"/>
              <a:ext cx="600075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34" y="135729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Groupe 26"/>
          <p:cNvGrpSpPr/>
          <p:nvPr/>
        </p:nvGrpSpPr>
        <p:grpSpPr>
          <a:xfrm>
            <a:off x="928662" y="4286256"/>
            <a:ext cx="2500330" cy="1685934"/>
            <a:chOff x="4786314" y="1428736"/>
            <a:chExt cx="3114692" cy="1828810"/>
          </a:xfrm>
        </p:grpSpPr>
        <p:pic>
          <p:nvPicPr>
            <p:cNvPr id="100356" name="Picture 4" descr="Image associÃ©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4" y="1428736"/>
              <a:ext cx="2452679" cy="1465237"/>
            </a:xfrm>
            <a:prstGeom prst="rect">
              <a:avLst/>
            </a:prstGeom>
            <a:noFill/>
          </p:spPr>
        </p:pic>
        <p:sp>
          <p:nvSpPr>
            <p:cNvPr id="30" name="Rectangle 29"/>
            <p:cNvSpPr/>
            <p:nvPr/>
          </p:nvSpPr>
          <p:spPr>
            <a:xfrm>
              <a:off x="5643570" y="2500306"/>
              <a:ext cx="1428760" cy="357190"/>
            </a:xfrm>
            <a:prstGeom prst="rect">
              <a:avLst/>
            </a:prstGeom>
            <a:solidFill>
              <a:schemeClr val="bg1"/>
            </a:solidFill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86314" y="2857496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15206" y="278605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Groupe 24"/>
          <p:cNvGrpSpPr/>
          <p:nvPr/>
        </p:nvGrpSpPr>
        <p:grpSpPr>
          <a:xfrm>
            <a:off x="357158" y="2285992"/>
            <a:ext cx="3786182" cy="1481141"/>
            <a:chOff x="0" y="2220815"/>
            <a:chExt cx="4457693" cy="2189260"/>
          </a:xfrm>
        </p:grpSpPr>
        <p:pic>
          <p:nvPicPr>
            <p:cNvPr id="10035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14349" y="3501652"/>
              <a:ext cx="2734085" cy="908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ZoneTexte 12"/>
            <p:cNvSpPr txBox="1"/>
            <p:nvPr/>
          </p:nvSpPr>
          <p:spPr>
            <a:xfrm>
              <a:off x="84108" y="2220815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Carbone </a:t>
              </a:r>
              <a:r>
                <a:rPr lang="fr-FR" b="1" dirty="0" err="1" smtClean="0"/>
                <a:t>dioxide</a:t>
              </a:r>
              <a:r>
                <a:rPr lang="fr-FR" b="1" dirty="0" smtClean="0"/>
                <a:t> </a:t>
              </a:r>
              <a:endParaRPr lang="fr-FR" b="1" dirty="0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00232" y="3143248"/>
              <a:ext cx="6858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ZoneTexte 34"/>
            <p:cNvSpPr txBox="1"/>
            <p:nvPr/>
          </p:nvSpPr>
          <p:spPr>
            <a:xfrm>
              <a:off x="1785918" y="3071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/>
                <a:t>4</a:t>
              </a:r>
              <a:endParaRPr lang="fr-FR" sz="2800" b="1" dirty="0"/>
            </a:p>
          </p:txBody>
        </p:sp>
        <p:pic>
          <p:nvPicPr>
            <p:cNvPr id="101381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71868" y="3714752"/>
              <a:ext cx="88582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82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3643314"/>
              <a:ext cx="88582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29" name="Connecteur droit avec flèche 28"/>
          <p:cNvCxnSpPr/>
          <p:nvPr/>
        </p:nvCxnSpPr>
        <p:spPr>
          <a:xfrm rot="10800000">
            <a:off x="1071538" y="214311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143108" y="378619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10800000">
            <a:off x="1000100" y="3786190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0800000" flipV="1">
            <a:off x="1142976" y="4643446"/>
            <a:ext cx="714380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2428860" y="4643446"/>
            <a:ext cx="642942" cy="4984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218428"/>
            <a:ext cx="1857388" cy="95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le 44"/>
          <p:cNvSpPr/>
          <p:nvPr/>
        </p:nvSpPr>
        <p:spPr>
          <a:xfrm>
            <a:off x="5572132" y="1219790"/>
            <a:ext cx="1857388" cy="423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45"/>
          <p:cNvCxnSpPr/>
          <p:nvPr/>
        </p:nvCxnSpPr>
        <p:spPr>
          <a:xfrm>
            <a:off x="6929454" y="1643050"/>
            <a:ext cx="433391" cy="4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000892" y="2214554"/>
            <a:ext cx="433391" cy="4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rot="5400000">
            <a:off x="7286750" y="1857258"/>
            <a:ext cx="571504" cy="212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32" y="3071810"/>
            <a:ext cx="2322220" cy="61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Picture 4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4643446"/>
            <a:ext cx="2452679" cy="1465237"/>
          </a:xfrm>
          <a:prstGeom prst="rect">
            <a:avLst/>
          </a:prstGeom>
          <a:noFill/>
        </p:spPr>
      </p:pic>
      <p:sp>
        <p:nvSpPr>
          <p:cNvPr id="65" name="Rectangle 64"/>
          <p:cNvSpPr/>
          <p:nvPr/>
        </p:nvSpPr>
        <p:spPr>
          <a:xfrm>
            <a:off x="6500826" y="4429132"/>
            <a:ext cx="857256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6072198" y="5715016"/>
            <a:ext cx="1428760" cy="357190"/>
          </a:xfrm>
          <a:prstGeom prst="rect">
            <a:avLst/>
          </a:prstGeom>
          <a:solidFill>
            <a:schemeClr val="bg1"/>
          </a:solidFill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 flipV="1">
            <a:off x="6429388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858016" y="4857760"/>
            <a:ext cx="285752" cy="214314"/>
          </a:xfrm>
          <a:prstGeom prst="line">
            <a:avLst/>
          </a:prstGeom>
          <a:ln w="476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rot="10800000">
            <a:off x="6000760" y="2500306"/>
            <a:ext cx="142876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rot="5400000">
            <a:off x="5930910" y="5570552"/>
            <a:ext cx="1712924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5500694" y="3714752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p=0</a:t>
            </a:r>
            <a:endParaRPr lang="fr-FR" sz="2400" dirty="0">
              <a:solidFill>
                <a:srgbClr val="FF0000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>
            <a:off x="5500694" y="3786190"/>
            <a:ext cx="33278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5929322" y="3786190"/>
            <a:ext cx="21431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6343233" y="364331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CO2 has no </a:t>
            </a:r>
            <a:r>
              <a:rPr lang="fr-FR" dirty="0" err="1" smtClean="0"/>
              <a:t>dipolar</a:t>
            </a:r>
            <a:r>
              <a:rPr lang="fr-FR" dirty="0" smtClean="0"/>
              <a:t> moment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IV.1.b)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426" name="Picture 2" descr="Image associÃ©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2571768" cy="2104175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357158" y="571480"/>
            <a:ext cx="462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Deviation</a:t>
            </a:r>
            <a:r>
              <a:rPr lang="fr-FR" b="1" dirty="0" smtClean="0"/>
              <a:t> of a water flow by a </a:t>
            </a:r>
            <a:r>
              <a:rPr lang="fr-FR" b="1" dirty="0" err="1" smtClean="0"/>
              <a:t>rubbed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103428" name="Picture 4" descr="RÃ©sultat de recherche d'images pour &quot;electrostatics water gif&quot;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1214422"/>
            <a:ext cx="3214711" cy="1928826"/>
          </a:xfrm>
          <a:prstGeom prst="rect">
            <a:avLst/>
          </a:prstGeom>
          <a:noFill/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442396" y="5405992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3714744" y="3571876"/>
            <a:ext cx="1143008" cy="357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42910" y="3571876"/>
            <a:ext cx="1285884" cy="357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299521" y="4834489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871025" y="5763181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>
            <a:off x="2285984" y="4214818"/>
            <a:ext cx="1248154" cy="95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259422">
            <a:off x="4156645" y="4120108"/>
            <a:ext cx="555623" cy="4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259422">
            <a:off x="942238" y="5265848"/>
            <a:ext cx="568319" cy="43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767728">
            <a:off x="900963" y="4062301"/>
            <a:ext cx="568319" cy="43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0129653">
            <a:off x="966912" y="4553720"/>
            <a:ext cx="592913" cy="4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rapèze 23"/>
          <p:cNvSpPr/>
          <p:nvPr/>
        </p:nvSpPr>
        <p:spPr>
          <a:xfrm rot="10800000">
            <a:off x="857224" y="3929066"/>
            <a:ext cx="857256" cy="2214578"/>
          </a:xfrm>
          <a:prstGeom prst="trapezoid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3929058" y="3929066"/>
            <a:ext cx="2286016" cy="2395679"/>
          </a:xfrm>
          <a:custGeom>
            <a:avLst/>
            <a:gdLst>
              <a:gd name="connsiteX0" fmla="*/ 40946 w 1910956"/>
              <a:gd name="connsiteY0" fmla="*/ 44365 h 2395679"/>
              <a:gd name="connsiteX1" fmla="*/ 61043 w 1910956"/>
              <a:gd name="connsiteY1" fmla="*/ 235284 h 2395679"/>
              <a:gd name="connsiteX2" fmla="*/ 71091 w 1910956"/>
              <a:gd name="connsiteY2" fmla="*/ 265429 h 2395679"/>
              <a:gd name="connsiteX3" fmla="*/ 81140 w 1910956"/>
              <a:gd name="connsiteY3" fmla="*/ 476444 h 2395679"/>
              <a:gd name="connsiteX4" fmla="*/ 91188 w 1910956"/>
              <a:gd name="connsiteY4" fmla="*/ 727653 h 2395679"/>
              <a:gd name="connsiteX5" fmla="*/ 111285 w 1910956"/>
              <a:gd name="connsiteY5" fmla="*/ 828136 h 2395679"/>
              <a:gd name="connsiteX6" fmla="*/ 121333 w 1910956"/>
              <a:gd name="connsiteY6" fmla="*/ 858281 h 2395679"/>
              <a:gd name="connsiteX7" fmla="*/ 141430 w 1910956"/>
              <a:gd name="connsiteY7" fmla="*/ 928620 h 2395679"/>
              <a:gd name="connsiteX8" fmla="*/ 151478 w 1910956"/>
              <a:gd name="connsiteY8" fmla="*/ 1119539 h 2395679"/>
              <a:gd name="connsiteX9" fmla="*/ 171575 w 1910956"/>
              <a:gd name="connsiteY9" fmla="*/ 1189877 h 2395679"/>
              <a:gd name="connsiteX10" fmla="*/ 191672 w 1910956"/>
              <a:gd name="connsiteY10" fmla="*/ 1260216 h 2395679"/>
              <a:gd name="connsiteX11" fmla="*/ 201720 w 1910956"/>
              <a:gd name="connsiteY11" fmla="*/ 1320506 h 2395679"/>
              <a:gd name="connsiteX12" fmla="*/ 231865 w 1910956"/>
              <a:gd name="connsiteY12" fmla="*/ 1390844 h 2395679"/>
              <a:gd name="connsiteX13" fmla="*/ 241913 w 1910956"/>
              <a:gd name="connsiteY13" fmla="*/ 1431038 h 2395679"/>
              <a:gd name="connsiteX14" fmla="*/ 262010 w 1910956"/>
              <a:gd name="connsiteY14" fmla="*/ 1491328 h 2395679"/>
              <a:gd name="connsiteX15" fmla="*/ 272058 w 1910956"/>
              <a:gd name="connsiteY15" fmla="*/ 1521473 h 2395679"/>
              <a:gd name="connsiteX16" fmla="*/ 282107 w 1910956"/>
              <a:gd name="connsiteY16" fmla="*/ 1551618 h 2395679"/>
              <a:gd name="connsiteX17" fmla="*/ 292155 w 1910956"/>
              <a:gd name="connsiteY17" fmla="*/ 1581763 h 2395679"/>
              <a:gd name="connsiteX18" fmla="*/ 312252 w 1910956"/>
              <a:gd name="connsiteY18" fmla="*/ 1611908 h 2395679"/>
              <a:gd name="connsiteX19" fmla="*/ 332349 w 1910956"/>
              <a:gd name="connsiteY19" fmla="*/ 1672198 h 2395679"/>
              <a:gd name="connsiteX20" fmla="*/ 342397 w 1910956"/>
              <a:gd name="connsiteY20" fmla="*/ 1702343 h 2395679"/>
              <a:gd name="connsiteX21" fmla="*/ 382590 w 1910956"/>
              <a:gd name="connsiteY21" fmla="*/ 1772681 h 2395679"/>
              <a:gd name="connsiteX22" fmla="*/ 402687 w 1910956"/>
              <a:gd name="connsiteY22" fmla="*/ 1832972 h 2395679"/>
              <a:gd name="connsiteX23" fmla="*/ 412735 w 1910956"/>
              <a:gd name="connsiteY23" fmla="*/ 1863117 h 2395679"/>
              <a:gd name="connsiteX24" fmla="*/ 442880 w 1910956"/>
              <a:gd name="connsiteY24" fmla="*/ 1893262 h 2395679"/>
              <a:gd name="connsiteX25" fmla="*/ 483074 w 1910956"/>
              <a:gd name="connsiteY25" fmla="*/ 1953552 h 2395679"/>
              <a:gd name="connsiteX26" fmla="*/ 503171 w 1910956"/>
              <a:gd name="connsiteY26" fmla="*/ 1983697 h 2395679"/>
              <a:gd name="connsiteX27" fmla="*/ 533316 w 1910956"/>
              <a:gd name="connsiteY27" fmla="*/ 2023890 h 2395679"/>
              <a:gd name="connsiteX28" fmla="*/ 553412 w 1910956"/>
              <a:gd name="connsiteY28" fmla="*/ 2054035 h 2395679"/>
              <a:gd name="connsiteX29" fmla="*/ 583557 w 1910956"/>
              <a:gd name="connsiteY29" fmla="*/ 2074132 h 2395679"/>
              <a:gd name="connsiteX30" fmla="*/ 633799 w 1910956"/>
              <a:gd name="connsiteY30" fmla="*/ 2124374 h 2395679"/>
              <a:gd name="connsiteX31" fmla="*/ 684041 w 1910956"/>
              <a:gd name="connsiteY31" fmla="*/ 2164567 h 2395679"/>
              <a:gd name="connsiteX32" fmla="*/ 704138 w 1910956"/>
              <a:gd name="connsiteY32" fmla="*/ 2194712 h 2395679"/>
              <a:gd name="connsiteX33" fmla="*/ 734283 w 1910956"/>
              <a:gd name="connsiteY33" fmla="*/ 2204761 h 2395679"/>
              <a:gd name="connsiteX34" fmla="*/ 794573 w 1910956"/>
              <a:gd name="connsiteY34" fmla="*/ 2244954 h 2395679"/>
              <a:gd name="connsiteX35" fmla="*/ 854863 w 1910956"/>
              <a:gd name="connsiteY35" fmla="*/ 2285147 h 2395679"/>
              <a:gd name="connsiteX36" fmla="*/ 885008 w 1910956"/>
              <a:gd name="connsiteY36" fmla="*/ 2295196 h 2395679"/>
              <a:gd name="connsiteX37" fmla="*/ 915153 w 1910956"/>
              <a:gd name="connsiteY37" fmla="*/ 2315292 h 2395679"/>
              <a:gd name="connsiteX38" fmla="*/ 945298 w 1910956"/>
              <a:gd name="connsiteY38" fmla="*/ 2325341 h 2395679"/>
              <a:gd name="connsiteX39" fmla="*/ 975443 w 1910956"/>
              <a:gd name="connsiteY39" fmla="*/ 2345438 h 2395679"/>
              <a:gd name="connsiteX40" fmla="*/ 1005588 w 1910956"/>
              <a:gd name="connsiteY40" fmla="*/ 2355486 h 2395679"/>
              <a:gd name="connsiteX41" fmla="*/ 1045782 w 1910956"/>
              <a:gd name="connsiteY41" fmla="*/ 2375583 h 2395679"/>
              <a:gd name="connsiteX42" fmla="*/ 1166362 w 1910956"/>
              <a:gd name="connsiteY42" fmla="*/ 2395679 h 2395679"/>
              <a:gd name="connsiteX43" fmla="*/ 1337184 w 1910956"/>
              <a:gd name="connsiteY43" fmla="*/ 2385631 h 2395679"/>
              <a:gd name="connsiteX44" fmla="*/ 1889843 w 1910956"/>
              <a:gd name="connsiteY44" fmla="*/ 2365534 h 2395679"/>
              <a:gd name="connsiteX45" fmla="*/ 1829553 w 1910956"/>
              <a:gd name="connsiteY45" fmla="*/ 2345438 h 2395679"/>
              <a:gd name="connsiteX46" fmla="*/ 1769263 w 1910956"/>
              <a:gd name="connsiteY46" fmla="*/ 2315292 h 2395679"/>
              <a:gd name="connsiteX47" fmla="*/ 1739118 w 1910956"/>
              <a:gd name="connsiteY47" fmla="*/ 2305244 h 2395679"/>
              <a:gd name="connsiteX48" fmla="*/ 1678828 w 1910956"/>
              <a:gd name="connsiteY48" fmla="*/ 2265051 h 2395679"/>
              <a:gd name="connsiteX49" fmla="*/ 1628586 w 1910956"/>
              <a:gd name="connsiteY49" fmla="*/ 2224857 h 2395679"/>
              <a:gd name="connsiteX50" fmla="*/ 1578344 w 1910956"/>
              <a:gd name="connsiteY50" fmla="*/ 2174616 h 2395679"/>
              <a:gd name="connsiteX51" fmla="*/ 1558247 w 1910956"/>
              <a:gd name="connsiteY51" fmla="*/ 2144471 h 2395679"/>
              <a:gd name="connsiteX52" fmla="*/ 1528102 w 1910956"/>
              <a:gd name="connsiteY52" fmla="*/ 2124374 h 2395679"/>
              <a:gd name="connsiteX53" fmla="*/ 1497957 w 1910956"/>
              <a:gd name="connsiteY53" fmla="*/ 2094229 h 2395679"/>
              <a:gd name="connsiteX54" fmla="*/ 1437667 w 1910956"/>
              <a:gd name="connsiteY54" fmla="*/ 2054035 h 2395679"/>
              <a:gd name="connsiteX55" fmla="*/ 1407522 w 1910956"/>
              <a:gd name="connsiteY55" fmla="*/ 2033939 h 2395679"/>
              <a:gd name="connsiteX56" fmla="*/ 1387426 w 1910956"/>
              <a:gd name="connsiteY56" fmla="*/ 2003794 h 2395679"/>
              <a:gd name="connsiteX57" fmla="*/ 1327135 w 1910956"/>
              <a:gd name="connsiteY57" fmla="*/ 1963600 h 2395679"/>
              <a:gd name="connsiteX58" fmla="*/ 1307039 w 1910956"/>
              <a:gd name="connsiteY58" fmla="*/ 1933455 h 2395679"/>
              <a:gd name="connsiteX59" fmla="*/ 1276894 w 1910956"/>
              <a:gd name="connsiteY59" fmla="*/ 1923407 h 2395679"/>
              <a:gd name="connsiteX60" fmla="*/ 1246749 w 1910956"/>
              <a:gd name="connsiteY60" fmla="*/ 1903310 h 2395679"/>
              <a:gd name="connsiteX61" fmla="*/ 1216604 w 1910956"/>
              <a:gd name="connsiteY61" fmla="*/ 1873165 h 2395679"/>
              <a:gd name="connsiteX62" fmla="*/ 1156313 w 1910956"/>
              <a:gd name="connsiteY62" fmla="*/ 1822923 h 2395679"/>
              <a:gd name="connsiteX63" fmla="*/ 1106072 w 1910956"/>
              <a:gd name="connsiteY63" fmla="*/ 1772681 h 2395679"/>
              <a:gd name="connsiteX64" fmla="*/ 1055830 w 1910956"/>
              <a:gd name="connsiteY64" fmla="*/ 1682246 h 2395679"/>
              <a:gd name="connsiteX65" fmla="*/ 975443 w 1910956"/>
              <a:gd name="connsiteY65" fmla="*/ 1561666 h 2395679"/>
              <a:gd name="connsiteX66" fmla="*/ 935250 w 1910956"/>
              <a:gd name="connsiteY66" fmla="*/ 1501376 h 2395679"/>
              <a:gd name="connsiteX67" fmla="*/ 915153 w 1910956"/>
              <a:gd name="connsiteY67" fmla="*/ 1441086 h 2395679"/>
              <a:gd name="connsiteX68" fmla="*/ 905105 w 1910956"/>
              <a:gd name="connsiteY68" fmla="*/ 1400892 h 2395679"/>
              <a:gd name="connsiteX69" fmla="*/ 885008 w 1910956"/>
              <a:gd name="connsiteY69" fmla="*/ 1370747 h 2395679"/>
              <a:gd name="connsiteX70" fmla="*/ 874960 w 1910956"/>
              <a:gd name="connsiteY70" fmla="*/ 1320506 h 2395679"/>
              <a:gd name="connsiteX71" fmla="*/ 864911 w 1910956"/>
              <a:gd name="connsiteY71" fmla="*/ 1290361 h 2395679"/>
              <a:gd name="connsiteX72" fmla="*/ 834766 w 1910956"/>
              <a:gd name="connsiteY72" fmla="*/ 1189877 h 2395679"/>
              <a:gd name="connsiteX73" fmla="*/ 804621 w 1910956"/>
              <a:gd name="connsiteY73" fmla="*/ 1089394 h 2395679"/>
              <a:gd name="connsiteX74" fmla="*/ 784524 w 1910956"/>
              <a:gd name="connsiteY74" fmla="*/ 1059249 h 2395679"/>
              <a:gd name="connsiteX75" fmla="*/ 754379 w 1910956"/>
              <a:gd name="connsiteY75" fmla="*/ 968813 h 2395679"/>
              <a:gd name="connsiteX76" fmla="*/ 744331 w 1910956"/>
              <a:gd name="connsiteY76" fmla="*/ 938668 h 2395679"/>
              <a:gd name="connsiteX77" fmla="*/ 734283 w 1910956"/>
              <a:gd name="connsiteY77" fmla="*/ 908523 h 2395679"/>
              <a:gd name="connsiteX78" fmla="*/ 714186 w 1910956"/>
              <a:gd name="connsiteY78" fmla="*/ 707556 h 2395679"/>
              <a:gd name="connsiteX79" fmla="*/ 684041 w 1910956"/>
              <a:gd name="connsiteY79" fmla="*/ 386009 h 2395679"/>
              <a:gd name="connsiteX80" fmla="*/ 643847 w 1910956"/>
              <a:gd name="connsiteY80" fmla="*/ 295574 h 2395679"/>
              <a:gd name="connsiteX81" fmla="*/ 623751 w 1910956"/>
              <a:gd name="connsiteY81" fmla="*/ 235284 h 2395679"/>
              <a:gd name="connsiteX82" fmla="*/ 613702 w 1910956"/>
              <a:gd name="connsiteY82" fmla="*/ 205139 h 2395679"/>
              <a:gd name="connsiteX83" fmla="*/ 603654 w 1910956"/>
              <a:gd name="connsiteY83" fmla="*/ 34317 h 2395679"/>
              <a:gd name="connsiteX84" fmla="*/ 503171 w 1910956"/>
              <a:gd name="connsiteY84" fmla="*/ 24268 h 2395679"/>
              <a:gd name="connsiteX85" fmla="*/ 432832 w 1910956"/>
              <a:gd name="connsiteY85" fmla="*/ 14220 h 2395679"/>
              <a:gd name="connsiteX86" fmla="*/ 20850 w 1910956"/>
              <a:gd name="connsiteY86" fmla="*/ 24268 h 2395679"/>
              <a:gd name="connsiteX87" fmla="*/ 40946 w 1910956"/>
              <a:gd name="connsiteY87" fmla="*/ 44365 h 239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910956" h="2395679">
                <a:moveTo>
                  <a:pt x="40946" y="44365"/>
                </a:moveTo>
                <a:cubicBezTo>
                  <a:pt x="47645" y="79534"/>
                  <a:pt x="43703" y="165920"/>
                  <a:pt x="61043" y="235284"/>
                </a:cubicBezTo>
                <a:cubicBezTo>
                  <a:pt x="63612" y="245560"/>
                  <a:pt x="67742" y="255381"/>
                  <a:pt x="71091" y="265429"/>
                </a:cubicBezTo>
                <a:cubicBezTo>
                  <a:pt x="74441" y="335767"/>
                  <a:pt x="78081" y="406092"/>
                  <a:pt x="81140" y="476444"/>
                </a:cubicBezTo>
                <a:cubicBezTo>
                  <a:pt x="84780" y="560168"/>
                  <a:pt x="85793" y="644024"/>
                  <a:pt x="91188" y="727653"/>
                </a:cubicBezTo>
                <a:cubicBezTo>
                  <a:pt x="92833" y="753158"/>
                  <a:pt x="103529" y="800989"/>
                  <a:pt x="111285" y="828136"/>
                </a:cubicBezTo>
                <a:cubicBezTo>
                  <a:pt x="114195" y="838320"/>
                  <a:pt x="118423" y="848097"/>
                  <a:pt x="121333" y="858281"/>
                </a:cubicBezTo>
                <a:cubicBezTo>
                  <a:pt x="146568" y="946602"/>
                  <a:pt x="117339" y="856343"/>
                  <a:pt x="141430" y="928620"/>
                </a:cubicBezTo>
                <a:cubicBezTo>
                  <a:pt x="144779" y="992260"/>
                  <a:pt x="145957" y="1056051"/>
                  <a:pt x="151478" y="1119539"/>
                </a:cubicBezTo>
                <a:cubicBezTo>
                  <a:pt x="153441" y="1142111"/>
                  <a:pt x="165332" y="1168026"/>
                  <a:pt x="171575" y="1189877"/>
                </a:cubicBezTo>
                <a:cubicBezTo>
                  <a:pt x="196801" y="1278172"/>
                  <a:pt x="167585" y="1187959"/>
                  <a:pt x="191672" y="1260216"/>
                </a:cubicBezTo>
                <a:cubicBezTo>
                  <a:pt x="195021" y="1280313"/>
                  <a:pt x="197300" y="1300617"/>
                  <a:pt x="201720" y="1320506"/>
                </a:cubicBezTo>
                <a:cubicBezTo>
                  <a:pt x="207634" y="1347121"/>
                  <a:pt x="219576" y="1366266"/>
                  <a:pt x="231865" y="1390844"/>
                </a:cubicBezTo>
                <a:cubicBezTo>
                  <a:pt x="235214" y="1404242"/>
                  <a:pt x="237945" y="1417810"/>
                  <a:pt x="241913" y="1431038"/>
                </a:cubicBezTo>
                <a:cubicBezTo>
                  <a:pt x="248000" y="1451328"/>
                  <a:pt x="255311" y="1471231"/>
                  <a:pt x="262010" y="1491328"/>
                </a:cubicBezTo>
                <a:lnTo>
                  <a:pt x="272058" y="1521473"/>
                </a:lnTo>
                <a:lnTo>
                  <a:pt x="282107" y="1551618"/>
                </a:lnTo>
                <a:cubicBezTo>
                  <a:pt x="285456" y="1561666"/>
                  <a:pt x="286280" y="1572950"/>
                  <a:pt x="292155" y="1581763"/>
                </a:cubicBezTo>
                <a:lnTo>
                  <a:pt x="312252" y="1611908"/>
                </a:lnTo>
                <a:lnTo>
                  <a:pt x="332349" y="1672198"/>
                </a:lnTo>
                <a:cubicBezTo>
                  <a:pt x="335698" y="1682246"/>
                  <a:pt x="336522" y="1693530"/>
                  <a:pt x="342397" y="1702343"/>
                </a:cubicBezTo>
                <a:cubicBezTo>
                  <a:pt x="360526" y="1729535"/>
                  <a:pt x="369841" y="1740807"/>
                  <a:pt x="382590" y="1772681"/>
                </a:cubicBezTo>
                <a:cubicBezTo>
                  <a:pt x="390457" y="1792350"/>
                  <a:pt x="395988" y="1812875"/>
                  <a:pt x="402687" y="1832972"/>
                </a:cubicBezTo>
                <a:cubicBezTo>
                  <a:pt x="406036" y="1843020"/>
                  <a:pt x="405245" y="1855627"/>
                  <a:pt x="412735" y="1863117"/>
                </a:cubicBezTo>
                <a:lnTo>
                  <a:pt x="442880" y="1893262"/>
                </a:lnTo>
                <a:cubicBezTo>
                  <a:pt x="460540" y="1946239"/>
                  <a:pt x="441257" y="1903372"/>
                  <a:pt x="483074" y="1953552"/>
                </a:cubicBezTo>
                <a:cubicBezTo>
                  <a:pt x="490805" y="1962830"/>
                  <a:pt x="496152" y="1973870"/>
                  <a:pt x="503171" y="1983697"/>
                </a:cubicBezTo>
                <a:cubicBezTo>
                  <a:pt x="512905" y="1997325"/>
                  <a:pt x="523582" y="2010262"/>
                  <a:pt x="533316" y="2023890"/>
                </a:cubicBezTo>
                <a:cubicBezTo>
                  <a:pt x="540335" y="2033717"/>
                  <a:pt x="544873" y="2045496"/>
                  <a:pt x="553412" y="2054035"/>
                </a:cubicBezTo>
                <a:cubicBezTo>
                  <a:pt x="561951" y="2062575"/>
                  <a:pt x="573509" y="2067433"/>
                  <a:pt x="583557" y="2074132"/>
                </a:cubicBezTo>
                <a:cubicBezTo>
                  <a:pt x="637149" y="2154519"/>
                  <a:pt x="566810" y="2057385"/>
                  <a:pt x="633799" y="2124374"/>
                </a:cubicBezTo>
                <a:cubicBezTo>
                  <a:pt x="679249" y="2169824"/>
                  <a:pt x="625356" y="2145006"/>
                  <a:pt x="684041" y="2164567"/>
                </a:cubicBezTo>
                <a:cubicBezTo>
                  <a:pt x="690740" y="2174615"/>
                  <a:pt x="694708" y="2187168"/>
                  <a:pt x="704138" y="2194712"/>
                </a:cubicBezTo>
                <a:cubicBezTo>
                  <a:pt x="712409" y="2201329"/>
                  <a:pt x="725024" y="2199617"/>
                  <a:pt x="734283" y="2204761"/>
                </a:cubicBezTo>
                <a:cubicBezTo>
                  <a:pt x="755397" y="2216491"/>
                  <a:pt x="774476" y="2231556"/>
                  <a:pt x="794573" y="2244954"/>
                </a:cubicBezTo>
                <a:lnTo>
                  <a:pt x="854863" y="2285147"/>
                </a:lnTo>
                <a:cubicBezTo>
                  <a:pt x="864911" y="2288497"/>
                  <a:pt x="875534" y="2290459"/>
                  <a:pt x="885008" y="2295196"/>
                </a:cubicBezTo>
                <a:cubicBezTo>
                  <a:pt x="895810" y="2300597"/>
                  <a:pt x="904351" y="2309891"/>
                  <a:pt x="915153" y="2315292"/>
                </a:cubicBezTo>
                <a:cubicBezTo>
                  <a:pt x="924627" y="2320029"/>
                  <a:pt x="935824" y="2320604"/>
                  <a:pt x="945298" y="2325341"/>
                </a:cubicBezTo>
                <a:cubicBezTo>
                  <a:pt x="956100" y="2330742"/>
                  <a:pt x="964641" y="2340037"/>
                  <a:pt x="975443" y="2345438"/>
                </a:cubicBezTo>
                <a:cubicBezTo>
                  <a:pt x="984917" y="2350175"/>
                  <a:pt x="995853" y="2351314"/>
                  <a:pt x="1005588" y="2355486"/>
                </a:cubicBezTo>
                <a:cubicBezTo>
                  <a:pt x="1019356" y="2361387"/>
                  <a:pt x="1031250" y="2371950"/>
                  <a:pt x="1045782" y="2375583"/>
                </a:cubicBezTo>
                <a:cubicBezTo>
                  <a:pt x="1085313" y="2385466"/>
                  <a:pt x="1166362" y="2395679"/>
                  <a:pt x="1166362" y="2395679"/>
                </a:cubicBezTo>
                <a:lnTo>
                  <a:pt x="1337184" y="2385631"/>
                </a:lnTo>
                <a:cubicBezTo>
                  <a:pt x="1521366" y="2377957"/>
                  <a:pt x="1706113" y="2380532"/>
                  <a:pt x="1889843" y="2365534"/>
                </a:cubicBezTo>
                <a:cubicBezTo>
                  <a:pt x="1910956" y="2363810"/>
                  <a:pt x="1849650" y="2352137"/>
                  <a:pt x="1829553" y="2345438"/>
                </a:cubicBezTo>
                <a:cubicBezTo>
                  <a:pt x="1753786" y="2320182"/>
                  <a:pt x="1847175" y="2354248"/>
                  <a:pt x="1769263" y="2315292"/>
                </a:cubicBezTo>
                <a:cubicBezTo>
                  <a:pt x="1759789" y="2310555"/>
                  <a:pt x="1749166" y="2308593"/>
                  <a:pt x="1739118" y="2305244"/>
                </a:cubicBezTo>
                <a:cubicBezTo>
                  <a:pt x="1719021" y="2291846"/>
                  <a:pt x="1692226" y="2285148"/>
                  <a:pt x="1678828" y="2265051"/>
                </a:cubicBezTo>
                <a:cubicBezTo>
                  <a:pt x="1652856" y="2226093"/>
                  <a:pt x="1670188" y="2238725"/>
                  <a:pt x="1628586" y="2224857"/>
                </a:cubicBezTo>
                <a:cubicBezTo>
                  <a:pt x="1574994" y="2144470"/>
                  <a:pt x="1645334" y="2241604"/>
                  <a:pt x="1578344" y="2174616"/>
                </a:cubicBezTo>
                <a:cubicBezTo>
                  <a:pt x="1569804" y="2166077"/>
                  <a:pt x="1566786" y="2153010"/>
                  <a:pt x="1558247" y="2144471"/>
                </a:cubicBezTo>
                <a:cubicBezTo>
                  <a:pt x="1549708" y="2135932"/>
                  <a:pt x="1537380" y="2132105"/>
                  <a:pt x="1528102" y="2124374"/>
                </a:cubicBezTo>
                <a:cubicBezTo>
                  <a:pt x="1517185" y="2115277"/>
                  <a:pt x="1509174" y="2102953"/>
                  <a:pt x="1497957" y="2094229"/>
                </a:cubicBezTo>
                <a:cubicBezTo>
                  <a:pt x="1478892" y="2079400"/>
                  <a:pt x="1457764" y="2067433"/>
                  <a:pt x="1437667" y="2054035"/>
                </a:cubicBezTo>
                <a:lnTo>
                  <a:pt x="1407522" y="2033939"/>
                </a:lnTo>
                <a:cubicBezTo>
                  <a:pt x="1400823" y="2023891"/>
                  <a:pt x="1396514" y="2011746"/>
                  <a:pt x="1387426" y="2003794"/>
                </a:cubicBezTo>
                <a:cubicBezTo>
                  <a:pt x="1369249" y="1987889"/>
                  <a:pt x="1327135" y="1963600"/>
                  <a:pt x="1327135" y="1963600"/>
                </a:cubicBezTo>
                <a:cubicBezTo>
                  <a:pt x="1320436" y="1953552"/>
                  <a:pt x="1316469" y="1940999"/>
                  <a:pt x="1307039" y="1933455"/>
                </a:cubicBezTo>
                <a:cubicBezTo>
                  <a:pt x="1298768" y="1926838"/>
                  <a:pt x="1286368" y="1928144"/>
                  <a:pt x="1276894" y="1923407"/>
                </a:cubicBezTo>
                <a:cubicBezTo>
                  <a:pt x="1266092" y="1918006"/>
                  <a:pt x="1256027" y="1911041"/>
                  <a:pt x="1246749" y="1903310"/>
                </a:cubicBezTo>
                <a:cubicBezTo>
                  <a:pt x="1235832" y="1894213"/>
                  <a:pt x="1227521" y="1882262"/>
                  <a:pt x="1216604" y="1873165"/>
                </a:cubicBezTo>
                <a:cubicBezTo>
                  <a:pt x="1173491" y="1837238"/>
                  <a:pt x="1196343" y="1870960"/>
                  <a:pt x="1156313" y="1822923"/>
                </a:cubicBezTo>
                <a:cubicBezTo>
                  <a:pt x="1114445" y="1772680"/>
                  <a:pt x="1161339" y="1809526"/>
                  <a:pt x="1106072" y="1772681"/>
                </a:cubicBezTo>
                <a:cubicBezTo>
                  <a:pt x="1088385" y="1719623"/>
                  <a:pt x="1101898" y="1751348"/>
                  <a:pt x="1055830" y="1682246"/>
                </a:cubicBezTo>
                <a:lnTo>
                  <a:pt x="975443" y="1561666"/>
                </a:lnTo>
                <a:lnTo>
                  <a:pt x="935250" y="1501376"/>
                </a:lnTo>
                <a:cubicBezTo>
                  <a:pt x="928551" y="1481279"/>
                  <a:pt x="920291" y="1461637"/>
                  <a:pt x="915153" y="1441086"/>
                </a:cubicBezTo>
                <a:cubicBezTo>
                  <a:pt x="911804" y="1427688"/>
                  <a:pt x="910545" y="1413586"/>
                  <a:pt x="905105" y="1400892"/>
                </a:cubicBezTo>
                <a:cubicBezTo>
                  <a:pt x="900348" y="1389792"/>
                  <a:pt x="891707" y="1380795"/>
                  <a:pt x="885008" y="1370747"/>
                </a:cubicBezTo>
                <a:cubicBezTo>
                  <a:pt x="881659" y="1354000"/>
                  <a:pt x="879102" y="1337075"/>
                  <a:pt x="874960" y="1320506"/>
                </a:cubicBezTo>
                <a:cubicBezTo>
                  <a:pt x="872391" y="1310230"/>
                  <a:pt x="867209" y="1300701"/>
                  <a:pt x="864911" y="1290361"/>
                </a:cubicBezTo>
                <a:cubicBezTo>
                  <a:pt x="844893" y="1200280"/>
                  <a:pt x="869494" y="1259334"/>
                  <a:pt x="834766" y="1189877"/>
                </a:cubicBezTo>
                <a:cubicBezTo>
                  <a:pt x="829149" y="1167407"/>
                  <a:pt x="814408" y="1104074"/>
                  <a:pt x="804621" y="1089394"/>
                </a:cubicBezTo>
                <a:lnTo>
                  <a:pt x="784524" y="1059249"/>
                </a:lnTo>
                <a:lnTo>
                  <a:pt x="754379" y="968813"/>
                </a:lnTo>
                <a:lnTo>
                  <a:pt x="744331" y="938668"/>
                </a:lnTo>
                <a:lnTo>
                  <a:pt x="734283" y="908523"/>
                </a:lnTo>
                <a:cubicBezTo>
                  <a:pt x="724826" y="832875"/>
                  <a:pt x="718119" y="788195"/>
                  <a:pt x="714186" y="707556"/>
                </a:cubicBezTo>
                <a:cubicBezTo>
                  <a:pt x="699040" y="397063"/>
                  <a:pt x="758633" y="497895"/>
                  <a:pt x="684041" y="386009"/>
                </a:cubicBezTo>
                <a:cubicBezTo>
                  <a:pt x="660125" y="314262"/>
                  <a:pt x="675695" y="343345"/>
                  <a:pt x="643847" y="295574"/>
                </a:cubicBezTo>
                <a:lnTo>
                  <a:pt x="623751" y="235284"/>
                </a:lnTo>
                <a:lnTo>
                  <a:pt x="613702" y="205139"/>
                </a:lnTo>
                <a:cubicBezTo>
                  <a:pt x="610353" y="148198"/>
                  <a:pt x="633397" y="82988"/>
                  <a:pt x="603654" y="34317"/>
                </a:cubicBezTo>
                <a:cubicBezTo>
                  <a:pt x="586101" y="5594"/>
                  <a:pt x="536602" y="28201"/>
                  <a:pt x="503171" y="24268"/>
                </a:cubicBezTo>
                <a:cubicBezTo>
                  <a:pt x="479649" y="21501"/>
                  <a:pt x="456278" y="17569"/>
                  <a:pt x="432832" y="14220"/>
                </a:cubicBezTo>
                <a:cubicBezTo>
                  <a:pt x="295505" y="17569"/>
                  <a:pt x="156058" y="0"/>
                  <a:pt x="20850" y="24268"/>
                </a:cubicBezTo>
                <a:cubicBezTo>
                  <a:pt x="0" y="28010"/>
                  <a:pt x="34247" y="9196"/>
                  <a:pt x="40946" y="4436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857488" y="4929198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-</a:t>
            </a:r>
            <a:endParaRPr lang="fr-FR" sz="3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2857488" y="3929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4" name="Ellipse 33"/>
          <p:cNvSpPr/>
          <p:nvPr/>
        </p:nvSpPr>
        <p:spPr>
          <a:xfrm>
            <a:off x="5429256" y="3571876"/>
            <a:ext cx="1928826" cy="178595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5072066" y="392906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5072066" y="428625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5143504" y="46434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357818" y="507207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5715008" y="52863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072198" y="535782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785794"/>
            <a:ext cx="2857520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rot="5400000">
            <a:off x="571472" y="2285992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0800000" flipV="1">
            <a:off x="500034" y="1428736"/>
            <a:ext cx="785818" cy="57150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6200000" flipH="1">
            <a:off x="1714480" y="1571612"/>
            <a:ext cx="714380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>
            <a:off x="2357422" y="1571612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10800000">
            <a:off x="2071670" y="2928934"/>
            <a:ext cx="642942" cy="42862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rot="5400000" flipH="1" flipV="1">
            <a:off x="1250133" y="2964653"/>
            <a:ext cx="571504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72198" y="428604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rot="5400000">
            <a:off x="6500826" y="1928802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10800000" flipV="1">
            <a:off x="6429388" y="1071546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7643834" y="1214422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5400000">
            <a:off x="8286776" y="1214422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8001024" y="2571744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 flipH="1" flipV="1">
            <a:off x="7179487" y="2607463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H="1">
            <a:off x="7536677" y="1178703"/>
            <a:ext cx="857256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16200000" flipH="1">
            <a:off x="7214412" y="2429662"/>
            <a:ext cx="357984" cy="35639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rot="5400000">
            <a:off x="6465107" y="1178703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6429388" y="2143116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7929586" y="2786058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8394727" y="1177909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072198" y="3429000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rot="5400000">
            <a:off x="6500826" y="4929198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rot="10800000" flipV="1">
            <a:off x="6429388" y="4071942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6200000" flipH="1">
            <a:off x="7643834" y="4214818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5400000">
            <a:off x="8286776" y="4214818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rot="10800000">
            <a:off x="8001024" y="5572140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5400000" flipH="1" flipV="1">
            <a:off x="7179487" y="5607859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>
            <a:off x="7465239" y="4321975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7108049" y="5536421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rot="5400000">
            <a:off x="6215868" y="4285462"/>
            <a:ext cx="1000132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rot="5400000">
            <a:off x="6393669" y="5179231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rot="5400000">
            <a:off x="7823223" y="5607065"/>
            <a:ext cx="92869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rot="5400000">
            <a:off x="8394727" y="4249743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rot="5400000" flipH="1" flipV="1">
            <a:off x="7108049" y="1821645"/>
            <a:ext cx="785818" cy="1588"/>
          </a:xfrm>
          <a:prstGeom prst="straightConnector1">
            <a:avLst/>
          </a:prstGeom>
          <a:ln w="1111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rot="5400000" flipH="1" flipV="1">
            <a:off x="6965173" y="4464851"/>
            <a:ext cx="1357322" cy="1588"/>
          </a:xfrm>
          <a:prstGeom prst="straightConnector1">
            <a:avLst/>
          </a:prstGeom>
          <a:ln w="1111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6215074" y="500042"/>
            <a:ext cx="2394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SMALL ELECTRIC FIELD</a:t>
            </a:r>
            <a:endParaRPr lang="fr-FR" sz="1400" b="1" dirty="0"/>
          </a:p>
        </p:txBody>
      </p:sp>
      <p:sp>
        <p:nvSpPr>
          <p:cNvPr id="80" name="ZoneTexte 79"/>
          <p:cNvSpPr txBox="1"/>
          <p:nvPr/>
        </p:nvSpPr>
        <p:spPr>
          <a:xfrm>
            <a:off x="6143636" y="3429000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LARGE ELECTRIC FIELD</a:t>
            </a:r>
            <a:endParaRPr lang="fr-FR" sz="1400" b="1" dirty="0"/>
          </a:p>
        </p:txBody>
      </p:sp>
      <p:sp>
        <p:nvSpPr>
          <p:cNvPr id="81" name="ZoneTexte 80"/>
          <p:cNvSpPr txBox="1"/>
          <p:nvPr/>
        </p:nvSpPr>
        <p:spPr>
          <a:xfrm>
            <a:off x="214282" y="857232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NO  ELECTRIC FIELD</a:t>
            </a:r>
            <a:endParaRPr lang="fr-FR" sz="1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71810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192880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3929066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38" y="1714488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2462" y="4143380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85" name="ZoneTexte 84"/>
          <p:cNvSpPr txBox="1"/>
          <p:nvPr/>
        </p:nvSpPr>
        <p:spPr>
          <a:xfrm>
            <a:off x="142844" y="378619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Dipole</a:t>
            </a:r>
            <a:r>
              <a:rPr lang="fr-FR" dirty="0" smtClean="0"/>
              <a:t> </a:t>
            </a:r>
            <a:r>
              <a:rPr lang="fr-FR" dirty="0" err="1" smtClean="0"/>
              <a:t>rotate</a:t>
            </a:r>
            <a:r>
              <a:rPr lang="fr-FR" dirty="0" smtClean="0"/>
              <a:t> in the direction of the </a:t>
            </a:r>
            <a:r>
              <a:rPr lang="fr-FR" dirty="0" err="1" smtClean="0"/>
              <a:t>field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 rot="10800000">
            <a:off x="3714744" y="2214554"/>
            <a:ext cx="1000132" cy="6429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3929058" y="642918"/>
            <a:ext cx="785818" cy="50006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 rot="5400000">
            <a:off x="3964777" y="2250273"/>
            <a:ext cx="857256" cy="64294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/>
          <p:cNvSpPr/>
          <p:nvPr/>
        </p:nvSpPr>
        <p:spPr>
          <a:xfrm rot="16200000">
            <a:off x="4036215" y="1321579"/>
            <a:ext cx="500066" cy="714380"/>
          </a:xfrm>
          <a:prstGeom prst="arc">
            <a:avLst>
              <a:gd name="adj1" fmla="val 16200000"/>
              <a:gd name="adj2" fmla="val 165818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avec flèche 96"/>
          <p:cNvCxnSpPr/>
          <p:nvPr/>
        </p:nvCxnSpPr>
        <p:spPr>
          <a:xfrm rot="10800000" flipV="1">
            <a:off x="4286248" y="2428868"/>
            <a:ext cx="928694" cy="214314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 rot="5400000">
            <a:off x="3858414" y="2142322"/>
            <a:ext cx="1000132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357298"/>
            <a:ext cx="358976" cy="428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643182"/>
            <a:ext cx="260749" cy="28575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2285992"/>
            <a:ext cx="303608" cy="40481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06" name="Arc 105"/>
          <p:cNvSpPr/>
          <p:nvPr/>
        </p:nvSpPr>
        <p:spPr>
          <a:xfrm>
            <a:off x="4071934" y="2428868"/>
            <a:ext cx="914400" cy="914400"/>
          </a:xfrm>
          <a:prstGeom prst="arc">
            <a:avLst>
              <a:gd name="adj1" fmla="val 16200000"/>
              <a:gd name="adj2" fmla="val 18461658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/>
          <p:cNvSpPr txBox="1"/>
          <p:nvPr/>
        </p:nvSpPr>
        <p:spPr>
          <a:xfrm>
            <a:off x="4786314" y="20716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572008"/>
            <a:ext cx="1921214" cy="111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" name="ZoneTexte 107"/>
          <p:cNvSpPr txBox="1"/>
          <p:nvPr/>
        </p:nvSpPr>
        <p:spPr>
          <a:xfrm>
            <a:off x="428596" y="4214818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Torque of a force</a:t>
            </a:r>
            <a:endParaRPr lang="fr-FR" dirty="0"/>
          </a:p>
        </p:txBody>
      </p:sp>
      <p:sp>
        <p:nvSpPr>
          <p:cNvPr id="109" name="ZoneTexte 108"/>
          <p:cNvSpPr txBox="1"/>
          <p:nvPr/>
        </p:nvSpPr>
        <p:spPr>
          <a:xfrm>
            <a:off x="357158" y="5715016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Energy</a:t>
            </a:r>
            <a:r>
              <a:rPr lang="fr-FR" dirty="0" smtClean="0"/>
              <a:t>:</a:t>
            </a:r>
            <a:endParaRPr lang="fr-FR" dirty="0"/>
          </a:p>
        </p:txBody>
      </p:sp>
      <p:cxnSp>
        <p:nvCxnSpPr>
          <p:cNvPr id="111" name="Connecteur droit avec flèche 110"/>
          <p:cNvCxnSpPr/>
          <p:nvPr/>
        </p:nvCxnSpPr>
        <p:spPr>
          <a:xfrm rot="5400000" flipH="1" flipV="1">
            <a:off x="2536811" y="5392751"/>
            <a:ext cx="178595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rot="5400000">
            <a:off x="3429786" y="4856966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 rot="5400000">
            <a:off x="3429786" y="5928536"/>
            <a:ext cx="571504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 rot="5400000">
            <a:off x="3644100" y="5928536"/>
            <a:ext cx="571504" cy="1588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rot="5400000">
            <a:off x="3644100" y="4856966"/>
            <a:ext cx="571504" cy="1588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3215472" y="4928404"/>
            <a:ext cx="357190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3214678" y="6000768"/>
            <a:ext cx="357190" cy="1588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/>
          <p:cNvSpPr txBox="1"/>
          <p:nvPr/>
        </p:nvSpPr>
        <p:spPr>
          <a:xfrm>
            <a:off x="2714612" y="47148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2643174" y="578645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r>
              <a:rPr lang="fr-FR" dirty="0" err="1" smtClean="0"/>
              <a:t>pE</a:t>
            </a:r>
            <a:endParaRPr lang="fr-FR" dirty="0"/>
          </a:p>
        </p:txBody>
      </p:sp>
      <p:sp>
        <p:nvSpPr>
          <p:cNvPr id="123" name="Rectangle 122"/>
          <p:cNvSpPr/>
          <p:nvPr/>
        </p:nvSpPr>
        <p:spPr>
          <a:xfrm>
            <a:off x="3811215" y="3244334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 = -p E cos </a:t>
            </a:r>
            <a:r>
              <a:rPr lang="el-GR" dirty="0" smtClean="0"/>
              <a:t>θ</a:t>
            </a:r>
            <a:endParaRPr lang="fr-FR" dirty="0"/>
          </a:p>
        </p:txBody>
      </p:sp>
      <p:sp>
        <p:nvSpPr>
          <p:cNvPr id="124" name="ZoneTexte 123"/>
          <p:cNvSpPr txBox="1"/>
          <p:nvPr/>
        </p:nvSpPr>
        <p:spPr>
          <a:xfrm>
            <a:off x="4214810" y="4357694"/>
            <a:ext cx="11640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Anti-</a:t>
            </a:r>
            <a:r>
              <a:rPr lang="fr-FR" sz="1400" dirty="0" err="1" smtClean="0"/>
              <a:t>parallel</a:t>
            </a:r>
            <a:endParaRPr lang="fr-FR" sz="1400" dirty="0" smtClean="0"/>
          </a:p>
          <a:p>
            <a:r>
              <a:rPr lang="fr-FR" sz="1400" dirty="0" err="1" smtClean="0"/>
              <a:t>Energy</a:t>
            </a:r>
            <a:r>
              <a:rPr lang="fr-FR" sz="1400" dirty="0" smtClean="0"/>
              <a:t> MAX</a:t>
            </a:r>
          </a:p>
          <a:p>
            <a:r>
              <a:rPr lang="fr-FR" sz="1400" dirty="0" err="1" smtClean="0"/>
              <a:t>Unstable</a:t>
            </a:r>
            <a:endParaRPr lang="fr-FR" sz="1400" dirty="0"/>
          </a:p>
        </p:txBody>
      </p:sp>
      <p:sp>
        <p:nvSpPr>
          <p:cNvPr id="125" name="ZoneTexte 124"/>
          <p:cNvSpPr txBox="1"/>
          <p:nvPr/>
        </p:nvSpPr>
        <p:spPr>
          <a:xfrm>
            <a:off x="4286248" y="5643578"/>
            <a:ext cx="10935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Parallel</a:t>
            </a:r>
            <a:endParaRPr lang="fr-FR" sz="1400" dirty="0" smtClean="0"/>
          </a:p>
          <a:p>
            <a:r>
              <a:rPr lang="fr-FR" sz="1400" dirty="0" err="1" smtClean="0"/>
              <a:t>Energy</a:t>
            </a:r>
            <a:r>
              <a:rPr lang="fr-FR" sz="1400" dirty="0" smtClean="0"/>
              <a:t> MIN</a:t>
            </a:r>
          </a:p>
          <a:p>
            <a:r>
              <a:rPr lang="fr-FR" sz="1400" dirty="0" smtClean="0"/>
              <a:t>Stable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857628"/>
            <a:ext cx="3148018" cy="166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8596" y="785794"/>
            <a:ext cx="2928958" cy="2857520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rot="5400000">
            <a:off x="857224" y="2285992"/>
            <a:ext cx="785818" cy="500066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10800000" flipV="1">
            <a:off x="785786" y="1428736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2000232" y="1571612"/>
            <a:ext cx="714380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5400000">
            <a:off x="2643174" y="1571612"/>
            <a:ext cx="928694" cy="7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2357422" y="2928934"/>
            <a:ext cx="642942" cy="4286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 flipH="1" flipV="1">
            <a:off x="1535885" y="2964653"/>
            <a:ext cx="571504" cy="214314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rot="16200000" flipH="1">
            <a:off x="1893075" y="1535893"/>
            <a:ext cx="857256" cy="21431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16200000" flipH="1">
            <a:off x="1570810" y="2786852"/>
            <a:ext cx="357984" cy="356396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rot="5400000">
            <a:off x="821505" y="1535893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5400000">
            <a:off x="785786" y="2500306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rot="10800000">
            <a:off x="2285984" y="3143248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>
            <a:off x="2751125" y="1535099"/>
            <a:ext cx="785818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rot="5400000" flipH="1" flipV="1">
            <a:off x="1464447" y="2178835"/>
            <a:ext cx="785818" cy="1588"/>
          </a:xfrm>
          <a:prstGeom prst="straightConnector1">
            <a:avLst/>
          </a:prstGeom>
          <a:ln w="1111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85992"/>
            <a:ext cx="456310" cy="50006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2071678"/>
            <a:ext cx="571500" cy="7620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1214422"/>
            <a:ext cx="2428892" cy="110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ZoneTexte 37"/>
          <p:cNvSpPr txBox="1"/>
          <p:nvPr/>
        </p:nvSpPr>
        <p:spPr>
          <a:xfrm>
            <a:off x="3929058" y="714356"/>
            <a:ext cx="509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POLARIZATION VECTOR 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volumic</a:t>
            </a:r>
            <a:r>
              <a:rPr lang="fr-FR" dirty="0" smtClean="0"/>
              <a:t> contribution</a:t>
            </a:r>
          </a:p>
          <a:p>
            <a:r>
              <a:rPr lang="fr-FR" dirty="0" smtClean="0"/>
              <a:t>of  all </a:t>
            </a:r>
            <a:r>
              <a:rPr lang="fr-FR" dirty="0" err="1" smtClean="0"/>
              <a:t>dipoles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2714620"/>
            <a:ext cx="2143140" cy="6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ZoneTexte 38"/>
          <p:cNvSpPr txBox="1"/>
          <p:nvPr/>
        </p:nvSpPr>
        <p:spPr>
          <a:xfrm>
            <a:off x="3857620" y="2285992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Its</a:t>
            </a:r>
            <a:r>
              <a:rPr lang="fr-FR" dirty="0" smtClean="0"/>
              <a:t> amplitude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proportional</a:t>
            </a:r>
            <a:r>
              <a:rPr lang="fr-FR" dirty="0" smtClean="0"/>
              <a:t> to the </a:t>
            </a:r>
            <a:r>
              <a:rPr lang="fr-FR" dirty="0" err="1" smtClean="0"/>
              <a:t>applied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4071934" y="3571876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succeptibility</a:t>
            </a:r>
            <a:r>
              <a:rPr lang="fr-FR" dirty="0" smtClean="0"/>
              <a:t>:   </a:t>
            </a:r>
            <a:r>
              <a:rPr lang="el-GR" dirty="0" smtClean="0"/>
              <a:t>χ</a:t>
            </a:r>
            <a:r>
              <a:rPr lang="fr-FR" dirty="0" smtClean="0"/>
              <a:t>   </a:t>
            </a:r>
            <a:r>
              <a:rPr lang="fr-FR" dirty="0" err="1" smtClean="0"/>
              <a:t>depends</a:t>
            </a:r>
            <a:r>
              <a:rPr lang="fr-FR" dirty="0" smtClean="0"/>
              <a:t> on </a:t>
            </a:r>
            <a:r>
              <a:rPr lang="fr-FR" dirty="0" err="1" smtClean="0"/>
              <a:t>material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57158" y="3786190"/>
            <a:ext cx="220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Total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1604" y="5643578"/>
            <a:ext cx="3500462" cy="61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8" y="4286256"/>
            <a:ext cx="2705100" cy="854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42" name="ZoneTexte 41"/>
          <p:cNvSpPr txBox="1"/>
          <p:nvPr/>
        </p:nvSpPr>
        <p:spPr>
          <a:xfrm>
            <a:off x="5786446" y="535782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Dielectric</a:t>
            </a:r>
            <a:r>
              <a:rPr lang="fr-FR" dirty="0" smtClean="0"/>
              <a:t> </a:t>
            </a:r>
            <a:r>
              <a:rPr lang="fr-FR" dirty="0" err="1" smtClean="0"/>
              <a:t>permitivity</a:t>
            </a:r>
            <a:r>
              <a:rPr lang="fr-FR" dirty="0" smtClean="0"/>
              <a:t> </a:t>
            </a:r>
            <a:r>
              <a:rPr lang="el-GR" sz="2400" dirty="0" smtClean="0"/>
              <a:t>ε</a:t>
            </a:r>
            <a:r>
              <a:rPr lang="fr-FR" sz="2400" baseline="-25000" dirty="0" smtClean="0"/>
              <a:t>r</a:t>
            </a:r>
            <a:endParaRPr lang="fr-FR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>
            <a:off x="3571868" y="3429000"/>
            <a:ext cx="1571636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7576666">
            <a:off x="1430391" y="2325706"/>
            <a:ext cx="3759892" cy="250033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511563">
            <a:off x="3476595" y="2287714"/>
            <a:ext cx="3759892" cy="2500330"/>
          </a:xfrm>
          <a:prstGeom prst="rect">
            <a:avLst/>
          </a:prstGeom>
          <a:noFill/>
        </p:spPr>
      </p:pic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7576666">
            <a:off x="1430391" y="2325706"/>
            <a:ext cx="3759892" cy="250033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511563">
            <a:off x="3476595" y="2287714"/>
            <a:ext cx="3759892" cy="2500330"/>
          </a:xfrm>
          <a:prstGeom prst="rect">
            <a:avLst/>
          </a:prstGeom>
          <a:noFill/>
        </p:spPr>
      </p:pic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16200000" flipV="1">
            <a:off x="4607719" y="1821645"/>
            <a:ext cx="857256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>
            <a:off x="3857620" y="242886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9" name="Connecteur droit avec flèche 18"/>
          <p:cNvCxnSpPr/>
          <p:nvPr/>
        </p:nvCxnSpPr>
        <p:spPr>
          <a:xfrm rot="16200000" flipV="1">
            <a:off x="4214810" y="1714488"/>
            <a:ext cx="428628" cy="428628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10800000">
            <a:off x="3643306" y="207167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714356"/>
            <a:ext cx="642942" cy="795665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26" name="Connecteur droit avec flèche 25"/>
          <p:cNvCxnSpPr/>
          <p:nvPr/>
        </p:nvCxnSpPr>
        <p:spPr>
          <a:xfrm rot="5400000" flipH="1" flipV="1">
            <a:off x="3357554" y="2500306"/>
            <a:ext cx="642942" cy="21431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 flipH="1" flipV="1">
            <a:off x="3714744" y="2428868"/>
            <a:ext cx="500066" cy="500066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5400000" flipH="1" flipV="1">
            <a:off x="3108315" y="2250273"/>
            <a:ext cx="642148" cy="79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1357298"/>
            <a:ext cx="666750" cy="990600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786182" y="2857496"/>
            <a:ext cx="642942" cy="285752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7576666">
            <a:off x="1430391" y="2325706"/>
            <a:ext cx="3759892" cy="250033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428860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IV.1.c)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Dipole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interaction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5400000">
            <a:off x="2890685" y="3250405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428596" y="57148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Interaction </a:t>
            </a:r>
            <a:r>
              <a:rPr lang="fr-FR" b="1" dirty="0" err="1" smtClean="0"/>
              <a:t>between</a:t>
            </a:r>
            <a:r>
              <a:rPr lang="fr-FR" b="1" dirty="0" smtClean="0"/>
              <a:t> </a:t>
            </a:r>
            <a:r>
              <a:rPr lang="fr-FR" b="1" dirty="0" err="1" smtClean="0"/>
              <a:t>dipoles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40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511563">
            <a:off x="3476595" y="2287714"/>
            <a:ext cx="3759892" cy="2500330"/>
          </a:xfrm>
          <a:prstGeom prst="rect">
            <a:avLst/>
          </a:prstGeom>
          <a:noFill/>
        </p:spPr>
      </p:pic>
      <p:cxnSp>
        <p:nvCxnSpPr>
          <p:cNvPr id="41" name="Connecteur droit avec flèche 40"/>
          <p:cNvCxnSpPr/>
          <p:nvPr/>
        </p:nvCxnSpPr>
        <p:spPr>
          <a:xfrm rot="16200000" flipH="1">
            <a:off x="4892210" y="3323104"/>
            <a:ext cx="857256" cy="21179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16200000" flipV="1">
            <a:off x="4607719" y="1821645"/>
            <a:ext cx="857256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>
            <a:off x="3857620" y="242886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928934"/>
            <a:ext cx="581025" cy="7905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000372"/>
            <a:ext cx="733425" cy="73342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19" name="Connecteur droit avec flèche 18"/>
          <p:cNvCxnSpPr/>
          <p:nvPr/>
        </p:nvCxnSpPr>
        <p:spPr>
          <a:xfrm rot="16200000" flipV="1">
            <a:off x="4214810" y="1714488"/>
            <a:ext cx="428628" cy="428628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10800000">
            <a:off x="3643306" y="2071678"/>
            <a:ext cx="571504" cy="214314"/>
          </a:xfrm>
          <a:prstGeom prst="straightConnector1">
            <a:avLst/>
          </a:prstGeom>
          <a:ln w="412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714356"/>
            <a:ext cx="642942" cy="795665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pic>
      <p:cxnSp>
        <p:nvCxnSpPr>
          <p:cNvPr id="26" name="Connecteur droit avec flèche 25"/>
          <p:cNvCxnSpPr/>
          <p:nvPr/>
        </p:nvCxnSpPr>
        <p:spPr>
          <a:xfrm rot="5400000" flipH="1" flipV="1">
            <a:off x="3357554" y="2500306"/>
            <a:ext cx="642942" cy="21431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 flipH="1" flipV="1">
            <a:off x="3714744" y="2428868"/>
            <a:ext cx="500066" cy="500066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5400000" flipH="1" flipV="1">
            <a:off x="3108315" y="2250273"/>
            <a:ext cx="642148" cy="794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1357298"/>
            <a:ext cx="666750" cy="990600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786182" y="2857496"/>
            <a:ext cx="642942" cy="285752"/>
          </a:xfrm>
          <a:prstGeom prst="straightConnector1">
            <a:avLst/>
          </a:prstGeom>
          <a:ln w="412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5143512"/>
            <a:ext cx="300670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57753" y="5231430"/>
            <a:ext cx="1000132" cy="7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2198" y="5214950"/>
            <a:ext cx="1820863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0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143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I.1) 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85720" y="571480"/>
            <a:ext cx="271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Eletrostatic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devices</a:t>
            </a:r>
            <a:endParaRPr lang="fr-FR" sz="2400" b="1" dirty="0"/>
          </a:p>
        </p:txBody>
      </p:sp>
      <p:pic>
        <p:nvPicPr>
          <p:cNvPr id="20" name="Picture 2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1714512" cy="2568339"/>
          </a:xfrm>
          <a:prstGeom prst="rect">
            <a:avLst/>
          </a:prstGeom>
          <a:noFill/>
        </p:spPr>
      </p:pic>
      <p:pic>
        <p:nvPicPr>
          <p:cNvPr id="21" name="Picture 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357298"/>
            <a:ext cx="2500330" cy="1666887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3714744" y="3143248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Leiden</a:t>
            </a:r>
            <a:r>
              <a:rPr lang="fr-FR" sz="2000" b="1" dirty="0" smtClean="0"/>
              <a:t> Jar (</a:t>
            </a:r>
            <a:r>
              <a:rPr lang="fr-FR" sz="2000" b="1" dirty="0" err="1" smtClean="0"/>
              <a:t>bottle</a:t>
            </a:r>
            <a:r>
              <a:rPr lang="fr-FR" sz="2000" b="1" dirty="0" smtClean="0"/>
              <a:t>)….first </a:t>
            </a:r>
            <a:r>
              <a:rPr lang="fr-FR" sz="2000" b="1" dirty="0" err="1" smtClean="0"/>
              <a:t>capacitor</a:t>
            </a:r>
            <a:endParaRPr lang="fr-FR" sz="2000" b="1" dirty="0" smtClean="0"/>
          </a:p>
          <a:p>
            <a:r>
              <a:rPr lang="fr-FR" sz="2000" dirty="0" err="1" smtClean="0"/>
              <a:t>Deliver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discharge</a:t>
            </a:r>
            <a:endParaRPr lang="fr-FR" sz="2000" dirty="0"/>
          </a:p>
        </p:txBody>
      </p:sp>
      <p:pic>
        <p:nvPicPr>
          <p:cNvPr id="23" name="Picture 6" descr="Image associ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929066"/>
            <a:ext cx="2214578" cy="1917854"/>
          </a:xfrm>
          <a:prstGeom prst="rect">
            <a:avLst/>
          </a:prstGeom>
          <a:noFill/>
        </p:spPr>
      </p:pic>
      <p:pic>
        <p:nvPicPr>
          <p:cNvPr id="24" name="Picture 8" descr="Résultat de recherche d'images pour &quot;leyden jar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72396" y="1500174"/>
            <a:ext cx="1341655" cy="1719247"/>
          </a:xfrm>
          <a:prstGeom prst="rect">
            <a:avLst/>
          </a:prstGeom>
          <a:noFill/>
        </p:spPr>
      </p:pic>
      <p:sp>
        <p:nvSpPr>
          <p:cNvPr id="25" name="ZoneTexte 5"/>
          <p:cNvSpPr txBox="1">
            <a:spLocks noChangeArrowheads="1"/>
          </p:cNvSpPr>
          <p:nvPr/>
        </p:nvSpPr>
        <p:spPr bwMode="auto">
          <a:xfrm>
            <a:off x="1357290" y="3714752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Francis Hauksbee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1666-1713</a:t>
            </a:r>
            <a:endParaRPr lang="fr-FR" sz="1600" b="1" i="1" dirty="0"/>
          </a:p>
        </p:txBody>
      </p:sp>
      <p:sp>
        <p:nvSpPr>
          <p:cNvPr id="26" name="ZoneTexte 5"/>
          <p:cNvSpPr txBox="1">
            <a:spLocks noChangeArrowheads="1"/>
          </p:cNvSpPr>
          <p:nvPr/>
        </p:nvSpPr>
        <p:spPr bwMode="auto">
          <a:xfrm>
            <a:off x="500034" y="1214422"/>
            <a:ext cx="39290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1706</a:t>
            </a:r>
          </a:p>
          <a:p>
            <a:r>
              <a:rPr lang="fr-FR" sz="2000" dirty="0" smtClean="0"/>
              <a:t>Electrisation by contact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a </a:t>
            </a:r>
            <a:r>
              <a:rPr lang="fr-FR" sz="2000" dirty="0" err="1" smtClean="0"/>
              <a:t>rotating</a:t>
            </a:r>
            <a:r>
              <a:rPr lang="fr-FR" sz="2000" dirty="0" smtClean="0"/>
              <a:t> </a:t>
            </a:r>
            <a:r>
              <a:rPr lang="fr-FR" sz="2000" dirty="0" err="1" smtClean="0"/>
              <a:t>sulfur</a:t>
            </a:r>
            <a:r>
              <a:rPr lang="fr-FR" sz="2000" dirty="0" smtClean="0"/>
              <a:t> </a:t>
            </a:r>
            <a:r>
              <a:rPr lang="fr-FR" sz="2000" dirty="0" err="1" smtClean="0"/>
              <a:t>sphere</a:t>
            </a:r>
            <a:endParaRPr lang="fr-FR" sz="2000" dirty="0" smtClean="0"/>
          </a:p>
          <a:p>
            <a:endParaRPr lang="fr-FR" sz="2000" b="1" i="1" dirty="0"/>
          </a:p>
        </p:txBody>
      </p:sp>
      <p:pic>
        <p:nvPicPr>
          <p:cNvPr id="29" name="Picture 10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428868"/>
            <a:ext cx="928694" cy="1191708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4500562" y="78579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smtClean="0"/>
              <a:t>1746: </a:t>
            </a:r>
            <a:r>
              <a:rPr lang="fr-FR" sz="2000" b="1" i="1" dirty="0" err="1" smtClean="0"/>
              <a:t>University</a:t>
            </a:r>
            <a:r>
              <a:rPr lang="fr-FR" sz="2000" b="1" i="1" dirty="0" smtClean="0"/>
              <a:t> of </a:t>
            </a:r>
            <a:r>
              <a:rPr lang="fr-FR" sz="2000" b="1" i="1" dirty="0" err="1" smtClean="0"/>
              <a:t>Leiden</a:t>
            </a:r>
            <a:endParaRPr lang="fr-FR" sz="2000" b="1" i="1" dirty="0" smtClean="0"/>
          </a:p>
          <a:p>
            <a:r>
              <a:rPr lang="fr-FR" sz="1600" b="1" i="1" dirty="0" smtClean="0"/>
              <a:t>Pieter van Musschenbroek (1692-1761) </a:t>
            </a:r>
          </a:p>
        </p:txBody>
      </p:sp>
      <p:pic>
        <p:nvPicPr>
          <p:cNvPr id="37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43834" y="3786190"/>
            <a:ext cx="1105432" cy="1709735"/>
          </a:xfrm>
          <a:prstGeom prst="rect">
            <a:avLst/>
          </a:prstGeom>
          <a:noFill/>
        </p:spPr>
      </p:pic>
      <p:pic>
        <p:nvPicPr>
          <p:cNvPr id="38" name="Picture 16" descr="Résultat de recherche d'images pour &quot;abbé Nollet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43240" y="4572008"/>
            <a:ext cx="1853559" cy="1666870"/>
          </a:xfrm>
          <a:prstGeom prst="rect">
            <a:avLst/>
          </a:prstGeom>
          <a:noFill/>
        </p:spPr>
      </p:pic>
      <p:sp>
        <p:nvSpPr>
          <p:cNvPr id="39" name="Éclair 38"/>
          <p:cNvSpPr/>
          <p:nvPr/>
        </p:nvSpPr>
        <p:spPr>
          <a:xfrm>
            <a:off x="7000892" y="2143116"/>
            <a:ext cx="571504" cy="78581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IV.2)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Electrostatics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conductors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IV.3) High voltage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breackdown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5" name="ZoneTexte 11"/>
          <p:cNvSpPr txBox="1">
            <a:spLocks noChangeArrowheads="1"/>
          </p:cNvSpPr>
          <p:nvPr/>
        </p:nvSpPr>
        <p:spPr bwMode="auto">
          <a:xfrm>
            <a:off x="2500298" y="6488668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4500562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8072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IV.4)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Electricity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atmosphere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86314" y="0"/>
            <a:ext cx="371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85852" y="50004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Extracted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Feynman Lecture….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3639</Words>
  <Application>Microsoft Office PowerPoint</Application>
  <PresentationFormat>Affichage à l'écran (4:3)</PresentationFormat>
  <Paragraphs>985</Paragraphs>
  <Slides>92</Slides>
  <Notes>2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9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yannick</dc:creator>
  <cp:lastModifiedBy>yannick</cp:lastModifiedBy>
  <cp:revision>267</cp:revision>
  <dcterms:created xsi:type="dcterms:W3CDTF">2017-10-05T12:01:48Z</dcterms:created>
  <dcterms:modified xsi:type="dcterms:W3CDTF">2018-11-22T17:17:33Z</dcterms:modified>
</cp:coreProperties>
</file>